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sldIdLst>
    <p:sldId id="256" r:id="rId5"/>
    <p:sldId id="275" r:id="rId6"/>
    <p:sldId id="258" r:id="rId7"/>
    <p:sldId id="288" r:id="rId8"/>
    <p:sldId id="277" r:id="rId9"/>
    <p:sldId id="278" r:id="rId10"/>
    <p:sldId id="259" r:id="rId11"/>
    <p:sldId id="283" r:id="rId12"/>
    <p:sldId id="284" r:id="rId13"/>
    <p:sldId id="261" r:id="rId14"/>
    <p:sldId id="286" r:id="rId15"/>
    <p:sldId id="287" r:id="rId16"/>
    <p:sldId id="285" r:id="rId17"/>
    <p:sldId id="281" r:id="rId18"/>
    <p:sldId id="282" r:id="rId19"/>
    <p:sldId id="292" r:id="rId20"/>
    <p:sldId id="289" r:id="rId21"/>
    <p:sldId id="290" r:id="rId22"/>
    <p:sldId id="291" r:id="rId23"/>
    <p:sldId id="267" r:id="rId24"/>
    <p:sldId id="26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08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0" autoAdjust="0"/>
    <p:restoredTop sz="96449" autoAdjust="0"/>
  </p:normalViewPr>
  <p:slideViewPr>
    <p:cSldViewPr snapToGrid="0">
      <p:cViewPr varScale="1">
        <p:scale>
          <a:sx n="117" d="100"/>
          <a:sy n="117" d="100"/>
        </p:scale>
        <p:origin x="9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DB31D-3EDB-3A4C-9810-0A51CF8F492B}" type="datetimeFigureOut">
              <a:rPr lang="en-US" smtClean="0"/>
              <a:t>12/8/2023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D1BA25-45AC-0C48-96BD-5DDCEEC5AF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701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 Challenges</a:t>
            </a: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1BA25-45AC-0C48-96BD-5DDCEEC5AF5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776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70B994C-A700-4648-A4D6-B500A702200B}"/>
              </a:ext>
            </a:extLst>
          </p:cNvPr>
          <p:cNvSpPr/>
          <p:nvPr userDrawn="1"/>
        </p:nvSpPr>
        <p:spPr>
          <a:xfrm>
            <a:off x="4467069" y="1754155"/>
            <a:ext cx="7724931" cy="51038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169D4C1-82D6-4206-B0E8-AF62D6F09B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1754155 h 6858000"/>
              <a:gd name="connsiteX3" fmla="*/ 4467070 w 12192000"/>
              <a:gd name="connsiteY3" fmla="*/ 1754155 h 6858000"/>
              <a:gd name="connsiteX4" fmla="*/ 4467070 w 12192000"/>
              <a:gd name="connsiteY4" fmla="*/ 6858000 h 6858000"/>
              <a:gd name="connsiteX5" fmla="*/ 0 w 121920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1754155"/>
                </a:lnTo>
                <a:lnTo>
                  <a:pt x="4467070" y="1754155"/>
                </a:lnTo>
                <a:lnTo>
                  <a:pt x="446707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7404" y="2335342"/>
            <a:ext cx="6580584" cy="1951037"/>
          </a:xfrm>
        </p:spPr>
        <p:txBody>
          <a:bodyPr anchor="t" anchorCtr="0"/>
          <a:lstStyle>
            <a:lvl1pPr algn="l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42894" y="4286379"/>
            <a:ext cx="4093029" cy="164247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layou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4">
            <a:extLst>
              <a:ext uri="{FF2B5EF4-FFF2-40B4-BE49-F238E27FC236}">
                <a16:creationId xmlns:a16="http://schemas.microsoft.com/office/drawing/2014/main" id="{98CBB35A-0A08-5041-BD40-BF45BC1AEA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85261" y="2706624"/>
            <a:ext cx="1944976" cy="1944974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26">
            <a:extLst>
              <a:ext uri="{FF2B5EF4-FFF2-40B4-BE49-F238E27FC236}">
                <a16:creationId xmlns:a16="http://schemas.microsoft.com/office/drawing/2014/main" id="{13A7526F-5EB1-B149-A17B-140D879C2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783" y="4919472"/>
            <a:ext cx="2641744" cy="4123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F324894D-54DA-A14A-A64C-19BB8656F0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1783" y="5276088"/>
            <a:ext cx="2641744" cy="61392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4">
            <a:extLst>
              <a:ext uri="{FF2B5EF4-FFF2-40B4-BE49-F238E27FC236}">
                <a16:creationId xmlns:a16="http://schemas.microsoft.com/office/drawing/2014/main" id="{668630C3-2B55-3E42-B37C-761FC5B8D99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49243" y="2706624"/>
            <a:ext cx="1944976" cy="1944974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13A77570-6922-804B-9561-A4FD1EECA40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05765" y="4919472"/>
            <a:ext cx="2641744" cy="4123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E1C349B5-EA89-A045-923D-E8C06B61BF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05765" y="5276088"/>
            <a:ext cx="2641744" cy="61392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24">
            <a:extLst>
              <a:ext uri="{FF2B5EF4-FFF2-40B4-BE49-F238E27FC236}">
                <a16:creationId xmlns:a16="http://schemas.microsoft.com/office/drawing/2014/main" id="{4355BC29-468B-9443-AAF0-D4F9A17CBB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13225" y="2706624"/>
            <a:ext cx="1944976" cy="1944974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0ACA1FDC-8C3E-1548-BBD5-7F8C1F2BE6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9747" y="4919472"/>
            <a:ext cx="2641744" cy="4123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6">
            <a:extLst>
              <a:ext uri="{FF2B5EF4-FFF2-40B4-BE49-F238E27FC236}">
                <a16:creationId xmlns:a16="http://schemas.microsoft.com/office/drawing/2014/main" id="{01851322-3359-0A4C-A37F-267BC65A63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9747" y="5276088"/>
            <a:ext cx="2641744" cy="61392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24">
            <a:extLst>
              <a:ext uri="{FF2B5EF4-FFF2-40B4-BE49-F238E27FC236}">
                <a16:creationId xmlns:a16="http://schemas.microsoft.com/office/drawing/2014/main" id="{59988A13-ECF1-ED4E-B389-5F37421ED46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77207" y="2706624"/>
            <a:ext cx="1944976" cy="1944974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1638E04D-DAC7-604F-A069-95B2DFCC77A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33729" y="4919472"/>
            <a:ext cx="2641744" cy="4123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90B59C4A-4CEA-9A4D-B122-9413587B21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933729" y="5276088"/>
            <a:ext cx="2641744" cy="61392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17">
            <a:extLst>
              <a:ext uri="{FF2B5EF4-FFF2-40B4-BE49-F238E27FC236}">
                <a16:creationId xmlns:a16="http://schemas.microsoft.com/office/drawing/2014/main" id="{7DDB2A7E-5AF6-4711-8A74-79B2DF28E67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16621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4DE4F48-3DE9-4C77-86D8-E2729DB71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93776"/>
            <a:ext cx="9997440" cy="1662113"/>
          </a:xfrm>
          <a:solidFill>
            <a:schemeClr val="tx1">
              <a:alpha val="89000"/>
            </a:schemeClr>
          </a:solidFill>
        </p:spPr>
        <p:txBody>
          <a:bodyPr tIns="365760">
            <a:normAutofit/>
          </a:bodyPr>
          <a:lstStyle>
            <a:lvl1pPr algn="ctr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Date Placeholder 6">
            <a:extLst>
              <a:ext uri="{FF2B5EF4-FFF2-40B4-BE49-F238E27FC236}">
                <a16:creationId xmlns:a16="http://schemas.microsoft.com/office/drawing/2014/main" id="{A220F2AA-9E42-4AB5-8185-09F43E8B4176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20" name="Footer Placeholder 10">
            <a:extLst>
              <a:ext uri="{FF2B5EF4-FFF2-40B4-BE49-F238E27FC236}">
                <a16:creationId xmlns:a16="http://schemas.microsoft.com/office/drawing/2014/main" id="{CE3D587E-37A7-4617-98F5-BBAEA534F795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1">
            <a:extLst>
              <a:ext uri="{FF2B5EF4-FFF2-40B4-BE49-F238E27FC236}">
                <a16:creationId xmlns:a16="http://schemas.microsoft.com/office/drawing/2014/main" id="{9254D0DC-D4BC-4F16-9841-5BD3BB3DFA37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0713308" y="6356350"/>
            <a:ext cx="109769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945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layout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6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1BA2D214-E442-1E4E-97CD-BEF2BAC1A0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31950" y="1900238"/>
            <a:ext cx="1273175" cy="1273175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CDBFFA1-19CC-A745-A4B0-C4C7E165E8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6325" y="3239079"/>
            <a:ext cx="2312988" cy="4123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6865090D-070B-514D-8644-27AA44684F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6325" y="3566160"/>
            <a:ext cx="2312988" cy="44767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4">
            <a:extLst>
              <a:ext uri="{FF2B5EF4-FFF2-40B4-BE49-F238E27FC236}">
                <a16:creationId xmlns:a16="http://schemas.microsoft.com/office/drawing/2014/main" id="{BDCAC79F-D619-4A4D-AA16-33462F91CF7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13785" y="1900238"/>
            <a:ext cx="1273175" cy="1273175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60BA181C-FF2A-FC45-8F96-700584BD23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58160" y="3239079"/>
            <a:ext cx="2312988" cy="4123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AC5838B0-DD1C-E84B-9489-3993D788FF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8160" y="3566160"/>
            <a:ext cx="2312988" cy="44767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Picture Placeholder 24">
            <a:extLst>
              <a:ext uri="{FF2B5EF4-FFF2-40B4-BE49-F238E27FC236}">
                <a16:creationId xmlns:a16="http://schemas.microsoft.com/office/drawing/2014/main" id="{7175A9C4-CAA9-A64F-A5D8-1C0A7C1B53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95620" y="1900238"/>
            <a:ext cx="1273175" cy="1273175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9C830668-9722-B940-B234-BB9FE0EFE6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9995" y="3239079"/>
            <a:ext cx="2312988" cy="4123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5BCB1F98-2365-A845-807C-BE51A3C6DA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39995" y="3566160"/>
            <a:ext cx="2312988" cy="44767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Picture Placeholder 24">
            <a:extLst>
              <a:ext uri="{FF2B5EF4-FFF2-40B4-BE49-F238E27FC236}">
                <a16:creationId xmlns:a16="http://schemas.microsoft.com/office/drawing/2014/main" id="{B18B6DCA-AAB8-5F4F-9DD5-B86EE8CBD3D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59526" y="1900238"/>
            <a:ext cx="1273175" cy="1273175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CE3D1F83-7947-624B-AC3C-7D21821AE3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03901" y="3239079"/>
            <a:ext cx="2312988" cy="4123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3608F6B5-173E-7945-A6B4-E26276D080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03901" y="3566160"/>
            <a:ext cx="2312988" cy="44767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Picture Placeholder 24">
            <a:extLst>
              <a:ext uri="{FF2B5EF4-FFF2-40B4-BE49-F238E27FC236}">
                <a16:creationId xmlns:a16="http://schemas.microsoft.com/office/drawing/2014/main" id="{1ACD0622-4EE2-F64A-A285-02AFE95C5DD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31950" y="4320708"/>
            <a:ext cx="1273175" cy="1273175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D99EB1E8-DE2D-6E40-91BE-B3B1C6ABB7F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76325" y="5659549"/>
            <a:ext cx="2312988" cy="4123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0" name="Text Placeholder 26">
            <a:extLst>
              <a:ext uri="{FF2B5EF4-FFF2-40B4-BE49-F238E27FC236}">
                <a16:creationId xmlns:a16="http://schemas.microsoft.com/office/drawing/2014/main" id="{CE209033-590B-EA41-9FA9-8D3E20BB5B7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76325" y="5989320"/>
            <a:ext cx="2312988" cy="44767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4">
            <a:extLst>
              <a:ext uri="{FF2B5EF4-FFF2-40B4-BE49-F238E27FC236}">
                <a16:creationId xmlns:a16="http://schemas.microsoft.com/office/drawing/2014/main" id="{F0EF7FD9-70EA-7D43-AC3A-5648C324AB8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213785" y="4320708"/>
            <a:ext cx="1273175" cy="1273175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26">
            <a:extLst>
              <a:ext uri="{FF2B5EF4-FFF2-40B4-BE49-F238E27FC236}">
                <a16:creationId xmlns:a16="http://schemas.microsoft.com/office/drawing/2014/main" id="{20F05298-65A6-7149-AC3E-A91938A0C89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58160" y="5659549"/>
            <a:ext cx="2312988" cy="4123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3" name="Text Placeholder 26">
            <a:extLst>
              <a:ext uri="{FF2B5EF4-FFF2-40B4-BE49-F238E27FC236}">
                <a16:creationId xmlns:a16="http://schemas.microsoft.com/office/drawing/2014/main" id="{E829FF2B-369F-084A-92BE-A42EAD9582E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658160" y="5989320"/>
            <a:ext cx="2312988" cy="44767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Picture Placeholder 24">
            <a:extLst>
              <a:ext uri="{FF2B5EF4-FFF2-40B4-BE49-F238E27FC236}">
                <a16:creationId xmlns:a16="http://schemas.microsoft.com/office/drawing/2014/main" id="{4E50BB28-D79E-534D-8075-5285673B6C2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95620" y="4320708"/>
            <a:ext cx="1273175" cy="1273175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26">
            <a:extLst>
              <a:ext uri="{FF2B5EF4-FFF2-40B4-BE49-F238E27FC236}">
                <a16:creationId xmlns:a16="http://schemas.microsoft.com/office/drawing/2014/main" id="{F5EB1EB1-0DFF-1C42-9692-85E5A411C81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39995" y="5659549"/>
            <a:ext cx="2312988" cy="4123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5FEA11E4-7068-E649-9E09-67A1EA10B03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39995" y="5989320"/>
            <a:ext cx="2312988" cy="44767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Picture Placeholder 24">
            <a:extLst>
              <a:ext uri="{FF2B5EF4-FFF2-40B4-BE49-F238E27FC236}">
                <a16:creationId xmlns:a16="http://schemas.microsoft.com/office/drawing/2014/main" id="{44F9519B-1C20-B848-A15F-EE4D09E5B93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359526" y="4320708"/>
            <a:ext cx="1273175" cy="1273175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22673807-D8F9-5940-AA4D-A70F000074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803901" y="5659549"/>
            <a:ext cx="2312988" cy="4123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Text Placeholder 26">
            <a:extLst>
              <a:ext uri="{FF2B5EF4-FFF2-40B4-BE49-F238E27FC236}">
                <a16:creationId xmlns:a16="http://schemas.microsoft.com/office/drawing/2014/main" id="{7E03C2A1-41CE-E946-B243-A1235A7E06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803901" y="5989320"/>
            <a:ext cx="2312988" cy="44767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Date Placeholder 6">
            <a:extLst>
              <a:ext uri="{FF2B5EF4-FFF2-40B4-BE49-F238E27FC236}">
                <a16:creationId xmlns:a16="http://schemas.microsoft.com/office/drawing/2014/main" id="{698236FE-C9B0-4E5C-A23B-C02CA6C84173}"/>
              </a:ext>
            </a:extLst>
          </p:cNvPr>
          <p:cNvSpPr>
            <a:spLocks noGrp="1"/>
          </p:cNvSpPr>
          <p:nvPr>
            <p:ph type="dt" sz="half" idx="34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1" name="Footer Placeholder 10">
            <a:extLst>
              <a:ext uri="{FF2B5EF4-FFF2-40B4-BE49-F238E27FC236}">
                <a16:creationId xmlns:a16="http://schemas.microsoft.com/office/drawing/2014/main" id="{A93C8C74-29A3-4BCC-8EB9-53CE59B4C8F9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2" name="Slide Number Placeholder 11">
            <a:extLst>
              <a:ext uri="{FF2B5EF4-FFF2-40B4-BE49-F238E27FC236}">
                <a16:creationId xmlns:a16="http://schemas.microsoft.com/office/drawing/2014/main" id="{0DF7F3BB-66CF-46E2-823F-D94C887BC3F5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10713308" y="6356350"/>
            <a:ext cx="109769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370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7480465" cy="1325563"/>
          </a:xfrm>
        </p:spPr>
        <p:txBody>
          <a:bodyPr>
            <a:normAutofit/>
          </a:bodyPr>
          <a:lstStyle>
            <a:lvl1pPr algn="l"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819E775-79C1-C048-A1C9-A453CB9DF3F9}"/>
              </a:ext>
            </a:extLst>
          </p:cNvPr>
          <p:cNvCxnSpPr/>
          <p:nvPr userDrawn="1"/>
        </p:nvCxnSpPr>
        <p:spPr>
          <a:xfrm>
            <a:off x="8504420" y="692983"/>
            <a:ext cx="36875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martArt Placeholder 4">
            <a:extLst>
              <a:ext uri="{FF2B5EF4-FFF2-40B4-BE49-F238E27FC236}">
                <a16:creationId xmlns:a16="http://schemas.microsoft.com/office/drawing/2014/main" id="{2DAB336B-F2EE-7540-B6B9-179BD611A5AC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381000" y="1839913"/>
            <a:ext cx="11363325" cy="45720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449E2D85-4B9C-467E-B70E-FFFA196D74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CDB1B6C7-69CF-4FD7-B86B-D3BD6D56A4F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11">
            <a:extLst>
              <a:ext uri="{FF2B5EF4-FFF2-40B4-BE49-F238E27FC236}">
                <a16:creationId xmlns:a16="http://schemas.microsoft.com/office/drawing/2014/main" id="{ABDCE1B3-CAC8-44F2-9A63-C903CBFBAF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3308" y="6356350"/>
            <a:ext cx="109769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7094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F7DDA28-4051-4C9A-8640-99B7D9008ED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16621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96957"/>
            <a:ext cx="9997440" cy="1662113"/>
          </a:xfrm>
          <a:solidFill>
            <a:schemeClr val="tx1">
              <a:alpha val="89000"/>
            </a:schemeClr>
          </a:solidFill>
        </p:spPr>
        <p:txBody>
          <a:bodyPr tIns="365760">
            <a:normAutofit/>
          </a:bodyPr>
          <a:lstStyle>
            <a:lvl1pPr algn="ctr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822FF587-E1EB-4FC1-BE5F-847FC830EBC7}"/>
              </a:ext>
            </a:extLst>
          </p:cNvPr>
          <p:cNvSpPr>
            <a:spLocks noGrp="1"/>
          </p:cNvSpPr>
          <p:nvPr>
            <p:ph type="tbl" sz="quarter" idx="23"/>
          </p:nvPr>
        </p:nvSpPr>
        <p:spPr>
          <a:xfrm>
            <a:off x="1097279" y="2761488"/>
            <a:ext cx="9997440" cy="2825496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404CA344-7BF6-40E6-846B-4DFC68BBDC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4DF15184-BCA8-45CA-8E5F-B680ADBFE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829741B7-179B-4CE8-A5A5-D3EF55278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308" y="6356350"/>
            <a:ext cx="109769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9066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9B023D1-B432-4327-9B3B-545A055D0C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38905"/>
            <a:ext cx="12261163" cy="68969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4B8F7E-01E4-AA4B-B60F-A2BF94E3A1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0439" y="1886755"/>
            <a:ext cx="9131121" cy="3084489"/>
          </a:xfrm>
          <a:solidFill>
            <a:schemeClr val="accent1">
              <a:alpha val="89000"/>
            </a:schemeClr>
          </a:solidFill>
        </p:spPr>
        <p:txBody>
          <a:bodyPr lIns="1005840" tIns="640080" anchor="t" anchorCtr="0">
            <a:no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l">
              <a:buNone/>
              <a:defRPr sz="2800">
                <a:solidFill>
                  <a:schemeClr val="bg1"/>
                </a:solidFill>
                <a:latin typeface="+mj-lt"/>
              </a:defRPr>
            </a:lvl2pPr>
            <a:lvl3pPr marL="914400" indent="0" algn="l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 algn="l">
              <a:buNone/>
              <a:defRPr sz="2000">
                <a:solidFill>
                  <a:schemeClr val="bg1"/>
                </a:solidFill>
                <a:latin typeface="+mj-lt"/>
              </a:defRPr>
            </a:lvl4pPr>
            <a:lvl5pPr marL="1828800" indent="0" algn="l">
              <a:buNone/>
              <a:defRPr sz="20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8581E8-B832-44F5-8573-1D49AF804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8642" y="4040803"/>
            <a:ext cx="7766978" cy="484050"/>
          </a:xfrm>
        </p:spPr>
        <p:txBody>
          <a:bodyPr>
            <a:noAutofit/>
          </a:bodyPr>
          <a:lstStyle>
            <a:lvl1pPr>
              <a:defRPr sz="180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38C5CB97-CD0D-4684-A674-58C891FBC20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3810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9DB43653-49BD-4FF8-AC52-100F2628D03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175707F-64A0-469B-AE09-445DCC67D3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713308" y="6356350"/>
            <a:ext cx="109769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BFED5AE-62FF-41D3-952B-067FA66380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85" y="-4763"/>
            <a:ext cx="5021348" cy="685800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778" y="457201"/>
            <a:ext cx="4776538" cy="2285999"/>
          </a:xfrm>
          <a:solidFill>
            <a:schemeClr val="tx1">
              <a:alpha val="92000"/>
            </a:schemeClr>
          </a:solidFill>
        </p:spPr>
        <p:txBody>
          <a:bodyPr lIns="457200" anchor="ctr">
            <a:noAutofit/>
          </a:bodyPr>
          <a:lstStyle>
            <a:lvl1pPr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84357"/>
            <a:ext cx="5259388" cy="444215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2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2000">
                <a:solidFill>
                  <a:schemeClr val="bg2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800">
                <a:solidFill>
                  <a:schemeClr val="bg2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2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2"/>
                </a:solidFill>
                <a:latin typeface="+mj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6C26EFF-CEA6-4978-A83B-400BFB2B863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3810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FC19E3C-A9EA-4809-9D98-B4C1EB8B35B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096000" y="6356350"/>
            <a:ext cx="20574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73FE4BB-3117-49A2-8624-3E68B811924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3308" y="6356350"/>
            <a:ext cx="109769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10938"/>
            <a:ext cx="3932237" cy="355805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AF17559D-BCE9-2744-9623-22E1EE6DF537}"/>
              </a:ext>
            </a:extLst>
          </p:cNvPr>
          <p:cNvSpPr/>
          <p:nvPr userDrawn="1"/>
        </p:nvSpPr>
        <p:spPr>
          <a:xfrm flipH="1">
            <a:off x="6633556" y="1429789"/>
            <a:ext cx="5558444" cy="5428211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F2EDADE-B47B-8242-8D03-079A12F1C7A2}"/>
              </a:ext>
            </a:extLst>
          </p:cNvPr>
          <p:cNvCxnSpPr>
            <a:cxnSpLocks/>
          </p:cNvCxnSpPr>
          <p:nvPr userDrawn="1"/>
        </p:nvCxnSpPr>
        <p:spPr>
          <a:xfrm>
            <a:off x="483229" y="0"/>
            <a:ext cx="0" cy="33877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42031C9-0B4C-44DA-907A-9CB14340773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11" y="876926"/>
            <a:ext cx="5079113" cy="1356607"/>
          </a:xfrm>
        </p:spPr>
        <p:txBody>
          <a:bodyPr anchor="t" anchorCtr="0">
            <a:normAutofit/>
          </a:bodyPr>
          <a:lstStyle>
            <a:lvl1pPr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10" y="2233534"/>
            <a:ext cx="4205990" cy="283314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2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  <a:latin typeface="+mj-lt"/>
              </a:defRPr>
            </a:lvl3pPr>
            <a:lvl4pPr marL="1371600" indent="0">
              <a:buNone/>
              <a:defRPr sz="1600">
                <a:solidFill>
                  <a:schemeClr val="tx2"/>
                </a:solidFill>
                <a:latin typeface="+mj-lt"/>
              </a:defRPr>
            </a:lvl4pPr>
            <a:lvl5pPr marL="1828800" indent="0">
              <a:buNone/>
              <a:defRPr sz="16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E23592C-4E26-184A-AAED-41EC35AFF551}"/>
              </a:ext>
            </a:extLst>
          </p:cNvPr>
          <p:cNvCxnSpPr/>
          <p:nvPr userDrawn="1"/>
        </p:nvCxnSpPr>
        <p:spPr>
          <a:xfrm>
            <a:off x="0" y="5711252"/>
            <a:ext cx="36875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68C5F28-837A-4354-8BA4-A994BD1D6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08890" y="6356350"/>
            <a:ext cx="3108434" cy="365125"/>
          </a:xfrm>
        </p:spPr>
        <p:txBody>
          <a:bodyPr/>
          <a:lstStyle>
            <a:lvl1pPr algn="r"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6EDF98A-063D-47C8-8D91-A223F9955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3308" y="6356350"/>
            <a:ext cx="10976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42684A6-77E9-406F-A431-4C57DCAE62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954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29" y="611455"/>
            <a:ext cx="10646275" cy="1356607"/>
          </a:xfrm>
        </p:spPr>
        <p:txBody>
          <a:bodyPr anchor="t" anchorCtr="0">
            <a:normAutofit/>
          </a:bodyPr>
          <a:lstStyle>
            <a:lvl1pPr algn="l"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390" y="1883664"/>
            <a:ext cx="11386181" cy="4352544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l">
              <a:buNone/>
              <a:defRPr sz="2000">
                <a:solidFill>
                  <a:schemeClr val="tx2"/>
                </a:solidFill>
                <a:latin typeface="+mj-lt"/>
              </a:defRPr>
            </a:lvl2pPr>
            <a:lvl3pPr marL="914400" indent="0" algn="l">
              <a:buNone/>
              <a:defRPr sz="1800">
                <a:solidFill>
                  <a:schemeClr val="tx2"/>
                </a:solidFill>
                <a:latin typeface="+mj-lt"/>
              </a:defRPr>
            </a:lvl3pPr>
            <a:lvl4pPr marL="1371600" indent="0" algn="l">
              <a:buNone/>
              <a:defRPr sz="1600">
                <a:solidFill>
                  <a:schemeClr val="tx2"/>
                </a:solidFill>
                <a:latin typeface="+mj-lt"/>
              </a:defRPr>
            </a:lvl4pPr>
            <a:lvl5pPr marL="1828800" indent="0" algn="l">
              <a:buNone/>
              <a:defRPr sz="16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458DC-876E-488A-944B-22A18113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DA1A0-979E-4983-A719-E249D39F2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9D0CB-E1A8-47F0-B2C6-6F370F7EC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308" y="6356350"/>
            <a:ext cx="10976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78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F0C0123-3B3C-46FD-A0A1-ADA5035076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294576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631132"/>
            <a:ext cx="11118272" cy="1662546"/>
          </a:xfrm>
          <a:solidFill>
            <a:schemeClr val="tx1">
              <a:alpha val="89000"/>
            </a:schemeClr>
          </a:solidFill>
        </p:spPr>
        <p:txBody>
          <a:bodyPr lIns="914400" anchor="ctr" anchorCtr="0"/>
          <a:lstStyle>
            <a:lvl1pPr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593635"/>
            <a:ext cx="9926782" cy="166254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747029-9859-DC45-9A77-7E1D4D104189}"/>
              </a:ext>
            </a:extLst>
          </p:cNvPr>
          <p:cNvCxnSpPr>
            <a:cxnSpLocks/>
          </p:cNvCxnSpPr>
          <p:nvPr userDrawn="1"/>
        </p:nvCxnSpPr>
        <p:spPr>
          <a:xfrm>
            <a:off x="7605486" y="6256186"/>
            <a:ext cx="458651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6DEBBF3-C67B-47A9-B715-36E7E467ECA6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476355C-0230-4853-AF11-0A1B0AD8EB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0A15523-9DC0-4DB6-AAB5-709BE171FB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3308" y="6356350"/>
            <a:ext cx="109769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182AD2A-0ECB-4BEA-B4FC-8A8041F4FF1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912238"/>
            <a:ext cx="12199673" cy="294576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676650"/>
            <a:ext cx="10515600" cy="1252163"/>
          </a:xfrm>
        </p:spPr>
        <p:txBody>
          <a:bodyPr anchor="ctr" anchorCtr="0"/>
          <a:lstStyle>
            <a:lvl1pPr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928813"/>
            <a:ext cx="10515600" cy="164566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333DBA-ED5F-B346-8E4B-C25112DBA65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505786" y="-1017238"/>
            <a:ext cx="0" cy="33877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D41C68D-A186-4D75-82A5-8C2768B18462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3810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88CEBD28-6BC1-4BA2-9AB9-287381DFB6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Slide Number Placeholder 7">
            <a:extLst>
              <a:ext uri="{FF2B5EF4-FFF2-40B4-BE49-F238E27FC236}">
                <a16:creationId xmlns:a16="http://schemas.microsoft.com/office/drawing/2014/main" id="{F89D9479-2604-412D-9703-94A042E59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3308" y="6356350"/>
            <a:ext cx="109769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92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5119" y="3846786"/>
            <a:ext cx="4137288" cy="2253977"/>
          </a:xfrm>
        </p:spPr>
        <p:txBody>
          <a:bodyPr anchor="t" anchorCtr="0">
            <a:noAutofit/>
          </a:bodyPr>
          <a:lstStyle>
            <a:lvl1pPr>
              <a:defRPr sz="6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083BCB-EF8C-3B45-B3E0-6094D68C1246}"/>
              </a:ext>
            </a:extLst>
          </p:cNvPr>
          <p:cNvCxnSpPr>
            <a:cxnSpLocks/>
          </p:cNvCxnSpPr>
          <p:nvPr userDrawn="1"/>
        </p:nvCxnSpPr>
        <p:spPr>
          <a:xfrm>
            <a:off x="7615000" y="0"/>
            <a:ext cx="0" cy="33877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hart Placeholder 15">
            <a:extLst>
              <a:ext uri="{FF2B5EF4-FFF2-40B4-BE49-F238E27FC236}">
                <a16:creationId xmlns:a16="http://schemas.microsoft.com/office/drawing/2014/main" id="{575A85FE-F25A-AA48-9533-535C917EBFBE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374650" y="173736"/>
            <a:ext cx="6761163" cy="57404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22378FC3-0625-417F-9504-AB730950476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BF811660-F20D-49FF-9445-C36E49BD31D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9252CDD4-236D-4E0B-B7E5-1299FC84FC9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713308" y="6356350"/>
            <a:ext cx="109769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303" y="3663846"/>
            <a:ext cx="4385565" cy="2235016"/>
          </a:xfrm>
        </p:spPr>
        <p:txBody>
          <a:bodyPr anchor="t" anchorCtr="0">
            <a:normAutofit/>
          </a:bodyPr>
          <a:lstStyle>
            <a:lvl1pPr algn="l">
              <a:defRPr sz="54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083BCB-EF8C-3B45-B3E0-6094D68C1246}"/>
              </a:ext>
            </a:extLst>
          </p:cNvPr>
          <p:cNvCxnSpPr>
            <a:cxnSpLocks/>
          </p:cNvCxnSpPr>
          <p:nvPr userDrawn="1"/>
        </p:nvCxnSpPr>
        <p:spPr>
          <a:xfrm>
            <a:off x="4523214" y="0"/>
            <a:ext cx="0" cy="33877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039E4E5-7FFE-CC4B-8842-71AE4FA860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89850" y="3667020"/>
            <a:ext cx="5564845" cy="2235016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2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  <a:latin typeface="+mj-lt"/>
              </a:defRPr>
            </a:lvl3pPr>
            <a:lvl4pPr marL="1371600" indent="0">
              <a:buNone/>
              <a:defRPr sz="1600">
                <a:solidFill>
                  <a:schemeClr val="tx2"/>
                </a:solidFill>
                <a:latin typeface="+mj-lt"/>
              </a:defRPr>
            </a:lvl4pPr>
            <a:lvl5pPr marL="1828800" indent="0">
              <a:buNone/>
              <a:defRPr sz="16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30245D5-FEED-9942-BB36-B4B0944B9E5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89613" y="549275"/>
            <a:ext cx="2555875" cy="28384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EE6AB47-FCD9-0E4A-8E1D-B4C8D134BB3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98820" y="549275"/>
            <a:ext cx="2555875" cy="28384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78389-B981-B246-9A16-3137079B452D}"/>
              </a:ext>
            </a:extLst>
          </p:cNvPr>
          <p:cNvSpPr/>
          <p:nvPr userDrawn="1"/>
        </p:nvSpPr>
        <p:spPr>
          <a:xfrm>
            <a:off x="0" y="6174931"/>
            <a:ext cx="12192000" cy="6837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2B04B165-7AD0-4017-991A-53D3876388E7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3810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DF0ACE5-9E0A-47E1-A9C1-193F90792C7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5A32872-1E9F-499E-A0E5-E25A255707F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713308" y="6356350"/>
            <a:ext cx="109769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82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2449822"/>
            <a:ext cx="4812867" cy="636261"/>
          </a:xfrm>
        </p:spPr>
        <p:txBody>
          <a:bodyPr anchor="b">
            <a:normAutofit/>
          </a:bodyPr>
          <a:lstStyle>
            <a:lvl1pPr marL="0" indent="0">
              <a:buNone/>
              <a:defRPr sz="2400" b="0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52954"/>
            <a:ext cx="4812867" cy="2827182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+mj-lt"/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+mj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j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16563" y="2449822"/>
            <a:ext cx="5294154" cy="636261"/>
          </a:xfrm>
        </p:spPr>
        <p:txBody>
          <a:bodyPr anchor="b">
            <a:normAutofit/>
          </a:bodyPr>
          <a:lstStyle>
            <a:lvl1pPr marL="0" indent="0">
              <a:buNone/>
              <a:defRPr sz="2400" b="0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6563" y="3152954"/>
            <a:ext cx="5294154" cy="2827182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+mj-lt"/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+mj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j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2090A0-772A-C549-8840-0CF48830E68A}"/>
              </a:ext>
            </a:extLst>
          </p:cNvPr>
          <p:cNvCxnSpPr>
            <a:cxnSpLocks/>
          </p:cNvCxnSpPr>
          <p:nvPr userDrawn="1"/>
        </p:nvCxnSpPr>
        <p:spPr>
          <a:xfrm>
            <a:off x="6763657" y="6256186"/>
            <a:ext cx="542834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7">
            <a:extLst>
              <a:ext uri="{FF2B5EF4-FFF2-40B4-BE49-F238E27FC236}">
                <a16:creationId xmlns:a16="http://schemas.microsoft.com/office/drawing/2014/main" id="{2F5025B1-54F6-4735-8BE4-31E33BB3C17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16621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8742881-DAF4-4DFE-8C09-2BCC306EF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93776"/>
            <a:ext cx="9997440" cy="1662113"/>
          </a:xfrm>
          <a:solidFill>
            <a:schemeClr val="tx1">
              <a:alpha val="89000"/>
            </a:schemeClr>
          </a:solidFill>
        </p:spPr>
        <p:txBody>
          <a:bodyPr tIns="365760">
            <a:normAutofit/>
          </a:bodyPr>
          <a:lstStyle>
            <a:lvl1pPr algn="ctr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DFC82FBA-0F09-4E2A-B286-CC1BAF61F3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35C8B9BF-3225-42AC-AC54-8108B877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B2CA33E4-9BFE-4DCE-972D-17F3F7064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308" y="6356350"/>
            <a:ext cx="109769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2484326"/>
            <a:ext cx="3205396" cy="619011"/>
          </a:xfrm>
        </p:spPr>
        <p:txBody>
          <a:bodyPr anchor="b">
            <a:normAutofit/>
          </a:bodyPr>
          <a:lstStyle>
            <a:lvl1pPr marL="0" indent="0">
              <a:buNone/>
              <a:defRPr sz="2400" b="0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3187458"/>
            <a:ext cx="3205396" cy="2827182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+mj-lt"/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+mj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j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550008" y="2484326"/>
            <a:ext cx="3221182" cy="619011"/>
          </a:xfrm>
        </p:spPr>
        <p:txBody>
          <a:bodyPr anchor="b">
            <a:normAutofit/>
          </a:bodyPr>
          <a:lstStyle>
            <a:lvl1pPr marL="0" indent="0">
              <a:buNone/>
              <a:defRPr sz="2400" b="0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50008" y="3187458"/>
            <a:ext cx="3221182" cy="2827182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+mj-lt"/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+mj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j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60ECCB6-C8A8-BB43-AC04-B3621CFEC5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76013" y="2484326"/>
            <a:ext cx="3221182" cy="619011"/>
          </a:xfrm>
        </p:spPr>
        <p:txBody>
          <a:bodyPr anchor="b">
            <a:normAutofit/>
          </a:bodyPr>
          <a:lstStyle>
            <a:lvl1pPr marL="0" indent="0">
              <a:buNone/>
              <a:defRPr sz="2400" b="0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42E179B-3AD1-7F42-AE86-86F1F9A377E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76013" y="3187458"/>
            <a:ext cx="3221182" cy="2827182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+mj-lt"/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+mj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j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1FA6F8-E47A-AF48-81E8-B32BDDD67498}"/>
              </a:ext>
            </a:extLst>
          </p:cNvPr>
          <p:cNvCxnSpPr>
            <a:cxnSpLocks/>
          </p:cNvCxnSpPr>
          <p:nvPr userDrawn="1"/>
        </p:nvCxnSpPr>
        <p:spPr>
          <a:xfrm>
            <a:off x="6763657" y="6256186"/>
            <a:ext cx="542834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icture Placeholder 17">
            <a:extLst>
              <a:ext uri="{FF2B5EF4-FFF2-40B4-BE49-F238E27FC236}">
                <a16:creationId xmlns:a16="http://schemas.microsoft.com/office/drawing/2014/main" id="{D90CF65F-2A4B-483A-A668-8CA45F6BA3C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16621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B9C7FF7-CB56-49D5-BC60-5B51F7308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93776"/>
            <a:ext cx="9997440" cy="1662113"/>
          </a:xfrm>
          <a:solidFill>
            <a:schemeClr val="tx1">
              <a:alpha val="89000"/>
            </a:schemeClr>
          </a:solidFill>
        </p:spPr>
        <p:txBody>
          <a:bodyPr tIns="365760">
            <a:normAutofit/>
          </a:bodyPr>
          <a:lstStyle>
            <a:lvl1pPr algn="ctr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3DEAC756-8E1D-4F9B-A6AC-2CB1A39280CF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3" name="Footer Placeholder 10">
            <a:extLst>
              <a:ext uri="{FF2B5EF4-FFF2-40B4-BE49-F238E27FC236}">
                <a16:creationId xmlns:a16="http://schemas.microsoft.com/office/drawing/2014/main" id="{4DC7375B-BA19-477E-BC1F-E66C9A32D34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1">
            <a:extLst>
              <a:ext uri="{FF2B5EF4-FFF2-40B4-BE49-F238E27FC236}">
                <a16:creationId xmlns:a16="http://schemas.microsoft.com/office/drawing/2014/main" id="{2EF863B1-B71D-40A5-B100-BEDDF1324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308" y="6356350"/>
            <a:ext cx="109769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78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51" r:id="rId4"/>
    <p:sldLayoutId id="2147483662" r:id="rId5"/>
    <p:sldLayoutId id="2147483652" r:id="rId6"/>
    <p:sldLayoutId id="2147483661" r:id="rId7"/>
    <p:sldLayoutId id="2147483653" r:id="rId8"/>
    <p:sldLayoutId id="2147483660" r:id="rId9"/>
    <p:sldLayoutId id="2147483658" r:id="rId10"/>
    <p:sldLayoutId id="2147483664" r:id="rId11"/>
    <p:sldLayoutId id="2147483663" r:id="rId12"/>
    <p:sldLayoutId id="2147483665" r:id="rId13"/>
    <p:sldLayoutId id="2147483655" r:id="rId14"/>
    <p:sldLayoutId id="2147483656" r:id="rId15"/>
    <p:sldLayoutId id="214748365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CCA7F97-2901-99E3-616D-BF8F234485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78" r="78"/>
          <a:stretch/>
        </p:blipFill>
        <p:spPr>
          <a:xfrm>
            <a:off x="0" y="8313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18418" y="1853331"/>
            <a:ext cx="6580584" cy="2359440"/>
          </a:xfrm>
        </p:spPr>
        <p:txBody>
          <a:bodyPr>
            <a:noAutofit/>
          </a:bodyPr>
          <a:lstStyle/>
          <a:p>
            <a:r>
              <a:rPr lang="en-US" sz="4400" dirty="0"/>
              <a:t>The Impact of Greenhouse Gas Emissions and Deforestation on Climate Change in Canada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2894" y="4286379"/>
            <a:ext cx="4093029" cy="16424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Arsha</a:t>
            </a:r>
            <a:r>
              <a:rPr lang="en-US" dirty="0"/>
              <a:t> </a:t>
            </a:r>
            <a:r>
              <a:rPr lang="en-US" dirty="0" err="1"/>
              <a:t>Sangral</a:t>
            </a:r>
            <a:endParaRPr lang="en-US" dirty="0"/>
          </a:p>
          <a:p>
            <a:r>
              <a:rPr lang="en-US" dirty="0"/>
              <a:t>Mahum Khokhar</a:t>
            </a:r>
          </a:p>
          <a:p>
            <a:r>
              <a:rPr lang="en-US" dirty="0"/>
              <a:t>Osama Nasir (Team Lead)</a:t>
            </a:r>
          </a:p>
          <a:p>
            <a:r>
              <a:rPr lang="en-US" dirty="0"/>
              <a:t>Peter </a:t>
            </a:r>
            <a:r>
              <a:rPr lang="en-US" dirty="0" err="1"/>
              <a:t>Ndumia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32CAE77E-CF7A-47FE-869E-1176F6CAD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51552" y="-80489"/>
            <a:ext cx="3672591" cy="5431084"/>
          </a:xfrm>
          <a:custGeom>
            <a:avLst/>
            <a:gdLst>
              <a:gd name="connsiteX0" fmla="*/ 0 w 3912433"/>
              <a:gd name="connsiteY0" fmla="*/ 0 h 5021705"/>
              <a:gd name="connsiteX1" fmla="*/ 0 w 3912433"/>
              <a:gd name="connsiteY1" fmla="*/ 5021705 h 5021705"/>
              <a:gd name="connsiteX2" fmla="*/ 3912433 w 3912433"/>
              <a:gd name="connsiteY2" fmla="*/ 5021705 h 5021705"/>
              <a:gd name="connsiteX3" fmla="*/ 3912433 w 3912433"/>
              <a:gd name="connsiteY3" fmla="*/ 4287187 h 5021705"/>
              <a:gd name="connsiteX0" fmla="*/ 0 w 3912433"/>
              <a:gd name="connsiteY0" fmla="*/ 0 h 5021705"/>
              <a:gd name="connsiteX1" fmla="*/ 0 w 3912433"/>
              <a:gd name="connsiteY1" fmla="*/ 5021705 h 5021705"/>
              <a:gd name="connsiteX2" fmla="*/ 3912433 w 3912433"/>
              <a:gd name="connsiteY2" fmla="*/ 5021705 h 5021705"/>
              <a:gd name="connsiteX3" fmla="*/ 3912433 w 3912433"/>
              <a:gd name="connsiteY3" fmla="*/ 4020996 h 5021705"/>
              <a:gd name="connsiteX0" fmla="*/ 0 w 3912433"/>
              <a:gd name="connsiteY0" fmla="*/ 0 h 5168788"/>
              <a:gd name="connsiteX1" fmla="*/ 0 w 3912433"/>
              <a:gd name="connsiteY1" fmla="*/ 5168788 h 5168788"/>
              <a:gd name="connsiteX2" fmla="*/ 3912433 w 3912433"/>
              <a:gd name="connsiteY2" fmla="*/ 5168788 h 5168788"/>
              <a:gd name="connsiteX3" fmla="*/ 3912433 w 3912433"/>
              <a:gd name="connsiteY3" fmla="*/ 4168079 h 5168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2433" h="5168788">
                <a:moveTo>
                  <a:pt x="0" y="0"/>
                </a:moveTo>
                <a:lnTo>
                  <a:pt x="0" y="5168788"/>
                </a:lnTo>
                <a:lnTo>
                  <a:pt x="3912433" y="5168788"/>
                </a:lnTo>
                <a:lnTo>
                  <a:pt x="3912433" y="4168079"/>
                </a:lnTo>
              </a:path>
            </a:pathLst>
          </a:cu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7F3532-0764-4856-AF98-4671C7227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24143" y="0"/>
            <a:ext cx="0" cy="221854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C8717DF-6011-A542-54FC-44846A997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10938"/>
            <a:ext cx="2987745" cy="3558050"/>
          </a:xfrm>
        </p:spPr>
        <p:txBody>
          <a:bodyPr/>
          <a:lstStyle/>
          <a:p>
            <a:r>
              <a:rPr lang="en-CA" dirty="0"/>
              <a:t>	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0E0858-D4DD-443F-87BC-E1FAA9B0B1B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151FB9-3239-4E3F-9182-B00945BBA19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CF335-A06F-480E-9118-2C9F4558C20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095038" y="6356350"/>
            <a:ext cx="109696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2" name="Picture 11" descr="A road in the middle of a forest&#10;&#10;Description automatically generated">
            <a:extLst>
              <a:ext uri="{FF2B5EF4-FFF2-40B4-BE49-F238E27FC236}">
                <a16:creationId xmlns:a16="http://schemas.microsoft.com/office/drawing/2014/main" id="{DF269740-AC03-F750-0A0D-C18450FF6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7092893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4D5BD3CE-CCAD-B58F-F466-ED0471905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774" y="136525"/>
            <a:ext cx="10458450" cy="677007"/>
          </a:xfrm>
          <a:solidFill>
            <a:schemeClr val="tx1">
              <a:alpha val="89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Temperature Fluctuations and Departures in Canada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02BE93-E989-F009-BB8E-B0818A6A6F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36" r="601" b="864"/>
          <a:stretch/>
        </p:blipFill>
        <p:spPr>
          <a:xfrm>
            <a:off x="523526" y="815185"/>
            <a:ext cx="11144948" cy="627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86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ower lines with smoke coming out of them&#10;&#10;Description automatically generated">
            <a:extLst>
              <a:ext uri="{FF2B5EF4-FFF2-40B4-BE49-F238E27FC236}">
                <a16:creationId xmlns:a16="http://schemas.microsoft.com/office/drawing/2014/main" id="{FD1FA852-8AFF-3F3A-D088-5B25C07B791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33227" b="30515"/>
          <a:stretch/>
        </p:blipFill>
        <p:spPr>
          <a:xfrm>
            <a:off x="0" y="0"/>
            <a:ext cx="12192000" cy="294576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631132"/>
            <a:ext cx="11118272" cy="1662546"/>
          </a:xfrm>
        </p:spPr>
        <p:txBody>
          <a:bodyPr>
            <a:normAutofit/>
          </a:bodyPr>
          <a:lstStyle/>
          <a:p>
            <a:r>
              <a:rPr lang="en-US" dirty="0"/>
              <a:t>Analyzing the trends in Canada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5A38AF-5F12-4DEB-89DB-4B80B9A251C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8C656-CFD5-4338-8297-78599A48AD5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2D1DB-98A9-477C-8F80-806B56E5CF7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11</a:t>
            </a:fld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E4E242A-5B05-BDEE-18BE-6619607BE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593635"/>
            <a:ext cx="9926782" cy="166254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……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558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C8717DF-6011-A542-54FC-44846A997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10938"/>
            <a:ext cx="2987745" cy="3558050"/>
          </a:xfrm>
        </p:spPr>
        <p:txBody>
          <a:bodyPr/>
          <a:lstStyle/>
          <a:p>
            <a:r>
              <a:rPr lang="en-CA" dirty="0"/>
              <a:t>	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0E0858-D4DD-443F-87BC-E1FAA9B0B1B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151FB9-3239-4E3F-9182-B00945BBA19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CF335-A06F-480E-9118-2C9F4558C20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095038" y="6356350"/>
            <a:ext cx="109696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2" name="Picture 11" descr="A road in the middle of a forest&#10;&#10;Description automatically generated">
            <a:extLst>
              <a:ext uri="{FF2B5EF4-FFF2-40B4-BE49-F238E27FC236}">
                <a16:creationId xmlns:a16="http://schemas.microsoft.com/office/drawing/2014/main" id="{DF269740-AC03-F750-0A0D-C18450FF6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7092893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4D5BD3CE-CCAD-B58F-F466-ED0471905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774" y="136525"/>
            <a:ext cx="10458450" cy="677007"/>
          </a:xfrm>
          <a:solidFill>
            <a:schemeClr val="tx1">
              <a:alpha val="89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Temperature, Deforestation and CO2 Emissions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8615DB-9566-7EE4-A873-6E52EFDB7C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87" b="11212"/>
          <a:stretch/>
        </p:blipFill>
        <p:spPr>
          <a:xfrm>
            <a:off x="445608" y="870682"/>
            <a:ext cx="11300781" cy="511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86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ower lines with smoke coming out of them&#10;&#10;Description automatically generated">
            <a:extLst>
              <a:ext uri="{FF2B5EF4-FFF2-40B4-BE49-F238E27FC236}">
                <a16:creationId xmlns:a16="http://schemas.microsoft.com/office/drawing/2014/main" id="{FD1FA852-8AFF-3F3A-D088-5B25C07B791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33227" b="30515"/>
          <a:stretch/>
        </p:blipFill>
        <p:spPr>
          <a:xfrm>
            <a:off x="0" y="0"/>
            <a:ext cx="12192000" cy="294576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631132"/>
            <a:ext cx="11118272" cy="1662546"/>
          </a:xfrm>
        </p:spPr>
        <p:txBody>
          <a:bodyPr/>
          <a:lstStyle/>
          <a:p>
            <a:r>
              <a:rPr lang="en-US" dirty="0"/>
              <a:t>Analyzing Sample Regions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5A38AF-5F12-4DEB-89DB-4B80B9A251C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8C656-CFD5-4338-8297-78599A48AD5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2D1DB-98A9-477C-8F80-806B56E5CF7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13</a:t>
            </a:fld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E4E242A-5B05-BDEE-18BE-6619607BE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593635"/>
            <a:ext cx="9926782" cy="166254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……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737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C8717DF-6011-A542-54FC-44846A997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10938"/>
            <a:ext cx="2987745" cy="3558050"/>
          </a:xfrm>
        </p:spPr>
        <p:txBody>
          <a:bodyPr/>
          <a:lstStyle/>
          <a:p>
            <a:r>
              <a:rPr lang="en-CA" dirty="0"/>
              <a:t>	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0E0858-D4DD-443F-87BC-E1FAA9B0B1B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151FB9-3239-4E3F-9182-B00945BBA19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CF335-A06F-480E-9118-2C9F4558C20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095038" y="6356350"/>
            <a:ext cx="109696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2" name="Picture 11" descr="A road in the middle of a forest&#10;&#10;Description automatically generated">
            <a:extLst>
              <a:ext uri="{FF2B5EF4-FFF2-40B4-BE49-F238E27FC236}">
                <a16:creationId xmlns:a16="http://schemas.microsoft.com/office/drawing/2014/main" id="{DF269740-AC03-F750-0A0D-C18450FF6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7092893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4D5BD3CE-CCAD-B58F-F466-ED0471905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633" y="-40710"/>
            <a:ext cx="10458450" cy="677007"/>
          </a:xfrm>
          <a:solidFill>
            <a:schemeClr val="tx1">
              <a:alpha val="89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Analyzing Regional Fluctuations ON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FA2315-0D35-F195-6A78-041C989AF8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3"/>
          <a:stretch/>
        </p:blipFill>
        <p:spPr>
          <a:xfrm>
            <a:off x="621924" y="636297"/>
            <a:ext cx="11222790" cy="63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6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C8717DF-6011-A542-54FC-44846A997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10938"/>
            <a:ext cx="2987745" cy="3558050"/>
          </a:xfrm>
        </p:spPr>
        <p:txBody>
          <a:bodyPr/>
          <a:lstStyle/>
          <a:p>
            <a:r>
              <a:rPr lang="en-CA" dirty="0"/>
              <a:t>	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0E0858-D4DD-443F-87BC-E1FAA9B0B1B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151FB9-3239-4E3F-9182-B00945BBA19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CF335-A06F-480E-9118-2C9F4558C20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095038" y="6356350"/>
            <a:ext cx="109696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2" name="Picture 11" descr="A road in the middle of a forest&#10;&#10;Description automatically generated">
            <a:extLst>
              <a:ext uri="{FF2B5EF4-FFF2-40B4-BE49-F238E27FC236}">
                <a16:creationId xmlns:a16="http://schemas.microsoft.com/office/drawing/2014/main" id="{DF269740-AC03-F750-0A0D-C18450FF6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7092893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4D5BD3CE-CCAD-B58F-F466-ED0471905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049" y="0"/>
            <a:ext cx="10458450" cy="641838"/>
          </a:xfrm>
          <a:solidFill>
            <a:schemeClr val="tx1">
              <a:alpha val="89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Analyzing Regional Fluctuations YU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F376CC-C422-B72A-5920-3A2AB9109B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1" b="1025"/>
          <a:stretch/>
        </p:blipFill>
        <p:spPr>
          <a:xfrm>
            <a:off x="593300" y="641838"/>
            <a:ext cx="11280039" cy="63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86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C8717DF-6011-A542-54FC-44846A997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10938"/>
            <a:ext cx="2987745" cy="3558050"/>
          </a:xfrm>
        </p:spPr>
        <p:txBody>
          <a:bodyPr/>
          <a:lstStyle/>
          <a:p>
            <a:r>
              <a:rPr lang="en-CA" dirty="0"/>
              <a:t>	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0E0858-D4DD-443F-87BC-E1FAA9B0B1B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151FB9-3239-4E3F-9182-B00945BBA19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CF335-A06F-480E-9118-2C9F4558C20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095038" y="6356350"/>
            <a:ext cx="109696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2" name="Picture 11" descr="A road in the middle of a forest&#10;&#10;Description automatically generated">
            <a:extLst>
              <a:ext uri="{FF2B5EF4-FFF2-40B4-BE49-F238E27FC236}">
                <a16:creationId xmlns:a16="http://schemas.microsoft.com/office/drawing/2014/main" id="{DF269740-AC03-F750-0A0D-C18450FF6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7092893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4D5BD3CE-CCAD-B58F-F466-ED0471905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049" y="0"/>
            <a:ext cx="10458450" cy="641838"/>
          </a:xfrm>
          <a:solidFill>
            <a:schemeClr val="tx1">
              <a:alpha val="89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Final Dashboard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2B3A93-0D60-897A-A2F7-3969391960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4"/>
          <a:stretch/>
        </p:blipFill>
        <p:spPr>
          <a:xfrm>
            <a:off x="481692" y="617790"/>
            <a:ext cx="11282401" cy="63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126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ower lines with smoke coming out of them&#10;&#10;Description automatically generated">
            <a:extLst>
              <a:ext uri="{FF2B5EF4-FFF2-40B4-BE49-F238E27FC236}">
                <a16:creationId xmlns:a16="http://schemas.microsoft.com/office/drawing/2014/main" id="{FD1FA852-8AFF-3F3A-D088-5B25C07B791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33227" b="30515"/>
          <a:stretch/>
        </p:blipFill>
        <p:spPr>
          <a:xfrm>
            <a:off x="0" y="0"/>
            <a:ext cx="12192000" cy="294576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631132"/>
            <a:ext cx="11118272" cy="1662546"/>
          </a:xfrm>
        </p:spPr>
        <p:txBody>
          <a:bodyPr/>
          <a:lstStyle/>
          <a:p>
            <a:r>
              <a:rPr lang="en-US" dirty="0"/>
              <a:t>Predictive Modeling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5A38AF-5F12-4DEB-89DB-4B80B9A251C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8C656-CFD5-4338-8297-78599A48AD5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2D1DB-98A9-477C-8F80-806B56E5CF7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17</a:t>
            </a:fld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E4E242A-5B05-BDEE-18BE-6619607BE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593635"/>
            <a:ext cx="9926782" cy="166254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……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650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C8717DF-6011-A542-54FC-44846A997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10938"/>
            <a:ext cx="2987745" cy="3558050"/>
          </a:xfrm>
        </p:spPr>
        <p:txBody>
          <a:bodyPr/>
          <a:lstStyle/>
          <a:p>
            <a:r>
              <a:rPr lang="en-CA" dirty="0"/>
              <a:t>	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0E0858-D4DD-443F-87BC-E1FAA9B0B1B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151FB9-3239-4E3F-9182-B00945BBA19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CF335-A06F-480E-9118-2C9F4558C20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095038" y="6356350"/>
            <a:ext cx="109696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2" name="Picture 11" descr="A road in the middle of a forest&#10;&#10;Description automatically generated">
            <a:extLst>
              <a:ext uri="{FF2B5EF4-FFF2-40B4-BE49-F238E27FC236}">
                <a16:creationId xmlns:a16="http://schemas.microsoft.com/office/drawing/2014/main" id="{DF269740-AC03-F750-0A0D-C18450FF6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92893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4D5BD3CE-CCAD-B58F-F466-ED0471905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049" y="0"/>
            <a:ext cx="10458450" cy="641838"/>
          </a:xfrm>
          <a:solidFill>
            <a:schemeClr val="tx1">
              <a:alpha val="89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Predictive Model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A8066FE-DE05-F87A-402F-44D63DDA4F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11"/>
          <a:stretch/>
        </p:blipFill>
        <p:spPr>
          <a:xfrm>
            <a:off x="3024065" y="2244769"/>
            <a:ext cx="9051559" cy="471191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2C730C9A-93FE-22D2-F5BC-DC96F26703D1}"/>
              </a:ext>
            </a:extLst>
          </p:cNvPr>
          <p:cNvSpPr txBox="1">
            <a:spLocks/>
          </p:cNvSpPr>
          <p:nvPr/>
        </p:nvSpPr>
        <p:spPr>
          <a:xfrm>
            <a:off x="457200" y="1038331"/>
            <a:ext cx="4941277" cy="641838"/>
          </a:xfrm>
          <a:prstGeom prst="rect">
            <a:avLst/>
          </a:prstGeom>
          <a:solidFill>
            <a:schemeClr val="tx1">
              <a:alpha val="89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dirty="0">
                <a:solidFill>
                  <a:schemeClr val="bg1"/>
                </a:solidFill>
              </a:rPr>
              <a:t>Accuracies of Models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75FE6B-A953-2BDE-F53F-B59A333D53FB}"/>
              </a:ext>
            </a:extLst>
          </p:cNvPr>
          <p:cNvSpPr txBox="1">
            <a:spLocks/>
          </p:cNvSpPr>
          <p:nvPr/>
        </p:nvSpPr>
        <p:spPr>
          <a:xfrm>
            <a:off x="355722" y="3359052"/>
            <a:ext cx="2312621" cy="1461822"/>
          </a:xfrm>
          <a:prstGeom prst="rect">
            <a:avLst/>
          </a:prstGeom>
          <a:solidFill>
            <a:schemeClr val="tx1">
              <a:alpha val="89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3000" dirty="0">
                <a:solidFill>
                  <a:schemeClr val="bg1"/>
                </a:solidFill>
              </a:rPr>
              <a:t>Training (Random Forest)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23E8E0-460A-E6BC-A1C9-BBFCBD819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274" y="744887"/>
            <a:ext cx="453390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61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C8717DF-6011-A542-54FC-44846A997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10938"/>
            <a:ext cx="2987745" cy="3558050"/>
          </a:xfrm>
        </p:spPr>
        <p:txBody>
          <a:bodyPr/>
          <a:lstStyle/>
          <a:p>
            <a:r>
              <a:rPr lang="en-CA" dirty="0"/>
              <a:t>	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0E0858-D4DD-443F-87BC-E1FAA9B0B1B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151FB9-3239-4E3F-9182-B00945BBA19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CF335-A06F-480E-9118-2C9F4558C20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095038" y="6356350"/>
            <a:ext cx="109696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2" name="Picture 11" descr="A road in the middle of a forest&#10;&#10;Description automatically generated">
            <a:extLst>
              <a:ext uri="{FF2B5EF4-FFF2-40B4-BE49-F238E27FC236}">
                <a16:creationId xmlns:a16="http://schemas.microsoft.com/office/drawing/2014/main" id="{DF269740-AC03-F750-0A0D-C18450FF6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7092893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4D5BD3CE-CCAD-B58F-F466-ED0471905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049" y="0"/>
            <a:ext cx="10458450" cy="641838"/>
          </a:xfrm>
          <a:solidFill>
            <a:schemeClr val="tx1">
              <a:alpha val="89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Predictive Model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B9DD7B-1553-5A1A-C2F9-4821425A8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845" y="775066"/>
            <a:ext cx="7200000" cy="4119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B9F344-75D8-CCF9-8674-3E005093E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0019" y="5320237"/>
            <a:ext cx="6552000" cy="148763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DE6A8141-531E-B31B-8288-0C7E27B508F7}"/>
              </a:ext>
            </a:extLst>
          </p:cNvPr>
          <p:cNvSpPr txBox="1">
            <a:spLocks/>
          </p:cNvSpPr>
          <p:nvPr/>
        </p:nvSpPr>
        <p:spPr>
          <a:xfrm>
            <a:off x="1245019" y="1854378"/>
            <a:ext cx="2790091" cy="913119"/>
          </a:xfrm>
          <a:prstGeom prst="rect">
            <a:avLst/>
          </a:prstGeom>
          <a:solidFill>
            <a:schemeClr val="tx1">
              <a:alpha val="89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3000" dirty="0">
                <a:solidFill>
                  <a:schemeClr val="bg1"/>
                </a:solidFill>
              </a:rPr>
              <a:t>Preparation of Future Data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374B156-C661-9664-A81C-374AEDED1955}"/>
              </a:ext>
            </a:extLst>
          </p:cNvPr>
          <p:cNvSpPr txBox="1">
            <a:spLocks/>
          </p:cNvSpPr>
          <p:nvPr/>
        </p:nvSpPr>
        <p:spPr>
          <a:xfrm>
            <a:off x="1451943" y="5561626"/>
            <a:ext cx="2790091" cy="913119"/>
          </a:xfrm>
          <a:prstGeom prst="rect">
            <a:avLst/>
          </a:prstGeom>
          <a:solidFill>
            <a:schemeClr val="tx1">
              <a:alpha val="89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3000" dirty="0">
                <a:solidFill>
                  <a:schemeClr val="bg1"/>
                </a:solidFill>
              </a:rPr>
              <a:t>Predicted Result</a:t>
            </a:r>
          </a:p>
        </p:txBody>
      </p:sp>
    </p:spTree>
    <p:extLst>
      <p:ext uri="{BB962C8B-B14F-4D97-AF65-F5344CB8AC3E}">
        <p14:creationId xmlns:p14="http://schemas.microsoft.com/office/powerpoint/2010/main" val="3804225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29" y="611455"/>
            <a:ext cx="10646275" cy="1272209"/>
          </a:xfrm>
        </p:spPr>
        <p:txBody>
          <a:bodyPr anchor="t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390" y="1883664"/>
            <a:ext cx="5597840" cy="4352544"/>
          </a:xfrm>
        </p:spPr>
        <p:txBody>
          <a:bodyPr vert="horz" lIns="91440" tIns="45720" rIns="91440" bIns="45720" rtlCol="0">
            <a:normAutofit/>
          </a:bodyPr>
          <a:lstStyle/>
          <a:p>
            <a:pPr rtl="0">
              <a:spcBef>
                <a:spcPts val="1200"/>
              </a:spcBef>
              <a:spcAft>
                <a:spcPts val="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Objective: </a:t>
            </a:r>
          </a:p>
          <a:p>
            <a:pPr rtl="0">
              <a:spcBef>
                <a:spcPts val="1200"/>
              </a:spcBef>
              <a:spcAft>
                <a:spcPts val="0"/>
              </a:spcAft>
            </a:pPr>
            <a:endParaRPr lang="en-US" sz="1600" b="0" dirty="0"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Analyze historical provincial data trends to establish a correlation and highlight the effects of greenhouse gas emissions and deforestation with Climate Change.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Create a dashboard to bring awareness to the topic.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1" i="0" u="none" strike="noStrike" dirty="0"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Project Overview:</a:t>
            </a:r>
            <a:endParaRPr lang="en-US" sz="1600" b="0" dirty="0"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  <a:p>
            <a:pPr rtl="0">
              <a:spcBef>
                <a:spcPts val="120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Investigating the critical link between Greenhouse gas emissions, Deforestation and </a:t>
            </a:r>
            <a:r>
              <a:rPr lang="en-US" sz="1600" dirty="0">
                <a:solidFill>
                  <a:schemeClr val="tx1"/>
                </a:solidFill>
                <a:latin typeface="Trebuchet MS" panose="020B0603020202020204" pitchFamily="34" charset="0"/>
              </a:rPr>
              <a:t>C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limate change in Canada</a:t>
            </a:r>
          </a:p>
          <a:p>
            <a:pPr rtl="0">
              <a:spcBef>
                <a:spcPts val="1200"/>
              </a:spcBef>
              <a:spcAft>
                <a:spcPts val="0"/>
              </a:spcAft>
            </a:pPr>
            <a:endParaRPr lang="en-US" sz="1600" b="0" dirty="0"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1" u="none" strike="noStrike" dirty="0"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With consideration to:</a:t>
            </a:r>
            <a:endParaRPr lang="en-US" sz="1600" b="0" dirty="0"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  <a:p>
            <a:pPr marL="285750" indent="-285750"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Temperature fluctuations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Surge in greenhouse gas emissions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Increased deforestation 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218F9-AB58-4282-BBEE-677032C75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C8DB68-2E92-404F-92DB-686F0759B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dirty="0"/>
              <a:t>The Impact of Greenhouse Gas Emissions on Climate change in Canada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16CF0-2D6F-4308-84F3-0D90106EF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308" y="6356350"/>
            <a:ext cx="109769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BB2CAAE-F423-3CFE-2178-20887F7D8F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70" r="2540" b="7064"/>
          <a:stretch/>
        </p:blipFill>
        <p:spPr>
          <a:xfrm>
            <a:off x="6223772" y="1883664"/>
            <a:ext cx="5532798" cy="4352544"/>
          </a:xfrm>
          <a:prstGeom prst="rect">
            <a:avLst/>
          </a:prstGeom>
          <a:noFill/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011FD2C-309E-1D4A-D3B9-CE18C1F2E3D6}"/>
              </a:ext>
            </a:extLst>
          </p:cNvPr>
          <p:cNvCxnSpPr>
            <a:cxnSpLocks/>
          </p:cNvCxnSpPr>
          <p:nvPr/>
        </p:nvCxnSpPr>
        <p:spPr>
          <a:xfrm flipH="1">
            <a:off x="7750277" y="1452717"/>
            <a:ext cx="444172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209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ree Woman in Blue Jacket Holding White and Black I Am Happy to Be Happy Print Paper Stock Photo">
            <a:extLst>
              <a:ext uri="{FF2B5EF4-FFF2-40B4-BE49-F238E27FC236}">
                <a16:creationId xmlns:a16="http://schemas.microsoft.com/office/drawing/2014/main" id="{639C4E37-2965-2EE1-4691-746CCCB501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6" b="13884"/>
          <a:stretch/>
        </p:blipFill>
        <p:spPr bwMode="auto">
          <a:xfrm>
            <a:off x="20" y="-38905"/>
            <a:ext cx="12261143" cy="689690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055" name="Text Placeholder 2">
            <a:extLst>
              <a:ext uri="{FF2B5EF4-FFF2-40B4-BE49-F238E27FC236}">
                <a16:creationId xmlns:a16="http://schemas.microsoft.com/office/drawing/2014/main" id="{BC2FA564-0BD8-36ED-D74E-C7614A6272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85461" y="1828799"/>
            <a:ext cx="9247011" cy="4264429"/>
          </a:xfrm>
        </p:spPr>
        <p:txBody>
          <a:bodyPr/>
          <a:lstStyle/>
          <a:p>
            <a:r>
              <a:rPr lang="en-US" sz="2400" b="1" dirty="0"/>
              <a:t>After Analysis: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Climate Change is gradual. However, there is evidence that Canada is attempting to reduce it’s Carbon Footprint.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Carbon Dioxide and Deforestation do effect climate adversely. However, Carbon Dioxide Emissions and Deforestation are not entirely sufficient to predict Temperature.</a:t>
            </a:r>
          </a:p>
          <a:p>
            <a:r>
              <a:rPr lang="en-US" sz="2000" b="1" dirty="0"/>
              <a:t>Recommendations and Improvements: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Include more factors of Climate change into our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Increase the Analysis  and predictive timeframe (100+ years).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124124-F6BB-486F-96EC-75A0CC0B577C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3810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20XX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062AD0-8136-4BB7-96DD-82347B32CAF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Presentation title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CEF05-3A03-4BED-B0DD-9680C07AD26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713308" y="6356350"/>
            <a:ext cx="109769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BDC7656-8B8A-31BC-A277-C3A6BEEFC30E}"/>
              </a:ext>
            </a:extLst>
          </p:cNvPr>
          <p:cNvSpPr txBox="1">
            <a:spLocks/>
          </p:cNvSpPr>
          <p:nvPr/>
        </p:nvSpPr>
        <p:spPr>
          <a:xfrm>
            <a:off x="882046" y="638175"/>
            <a:ext cx="2850369" cy="815408"/>
          </a:xfrm>
          <a:prstGeom prst="rect">
            <a:avLst/>
          </a:prstGeom>
          <a:solidFill>
            <a:schemeClr val="tx1">
              <a:alpha val="89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500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45070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close up of wood rings">
            <a:extLst>
              <a:ext uri="{FF2B5EF4-FFF2-40B4-BE49-F238E27FC236}">
                <a16:creationId xmlns:a16="http://schemas.microsoft.com/office/drawing/2014/main" id="{D0173078-5567-4EA7-8EFA-35D245A89A3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300000"/>
                    </a14:imgEffect>
                    <a14:imgEffect>
                      <a14:brightnessContrast contras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294576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631132"/>
            <a:ext cx="11118272" cy="1662546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71291-B666-4D05-AAAE-17252D331CD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59E614-40E7-486F-BBB5-80C863AC6C8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A79AC-C897-45AD-8CB4-023E28E30EA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452664"/>
            <a:ext cx="9445869" cy="576035"/>
          </a:xfrm>
        </p:spPr>
        <p:txBody>
          <a:bodyPr>
            <a:noAutofit/>
          </a:bodyPr>
          <a:lstStyle/>
          <a:p>
            <a:r>
              <a:rPr lang="en-US" sz="5000" dirty="0"/>
              <a:t>Data Sources &amp; Domain Knowledge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B371F2-DBA5-415A-82C8-651F587B857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0" y="1389185"/>
                <a:ext cx="12095284" cy="3845978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rtl="0" fontAlgn="base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500" b="1" i="0" u="none" strike="noStrike" dirty="0">
                    <a:solidFill>
                      <a:srgbClr val="3F3F3F"/>
                    </a:solidFill>
                    <a:effectLst/>
                    <a:latin typeface="Trebuchet MS" panose="020B0603020202020204" pitchFamily="34" charset="0"/>
                  </a:rPr>
                  <a:t>Data Sources</a:t>
                </a:r>
              </a:p>
              <a:p>
                <a:pPr rtl="0" fontAlgn="base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00" b="0" i="0" u="none" strike="noStrike" dirty="0">
                    <a:solidFill>
                      <a:srgbClr val="3F3F3F"/>
                    </a:solidFill>
                    <a:effectLst/>
                    <a:latin typeface="Trebuchet MS" panose="020B0603020202020204" pitchFamily="34" charset="0"/>
                  </a:rPr>
                  <a:t>The sources we used to extract our Datasheets are:</a:t>
                </a:r>
                <a:endParaRPr lang="en-US" sz="1300" b="0" i="0" u="none" strike="noStrike" dirty="0">
                  <a:solidFill>
                    <a:srgbClr val="90C226"/>
                  </a:solidFill>
                  <a:effectLst/>
                  <a:latin typeface="Trebuchet MS" panose="020B0603020202020204" pitchFamily="34" charset="0"/>
                </a:endParaRPr>
              </a:p>
              <a:p>
                <a:pPr marL="742950" lvl="1" indent="-285750" rtl="0" fontAlgn="base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en-US" sz="1300" b="1" i="0" u="none" strike="noStrike" dirty="0">
                    <a:solidFill>
                      <a:srgbClr val="3F3F3F"/>
                    </a:solidFill>
                    <a:effectLst/>
                    <a:latin typeface="Trebuchet MS" panose="020B0603020202020204" pitchFamily="34" charset="0"/>
                  </a:rPr>
                  <a:t>Government of Canada Climate Data Mart</a:t>
                </a:r>
                <a:endParaRPr lang="en-US" sz="1300" b="1" i="0" u="none" strike="noStrike" dirty="0">
                  <a:solidFill>
                    <a:srgbClr val="90C226"/>
                  </a:solidFill>
                  <a:effectLst/>
                  <a:latin typeface="Trebuchet MS" panose="020B0603020202020204" pitchFamily="34" charset="0"/>
                </a:endParaRPr>
              </a:p>
              <a:p>
                <a:pPr marL="1143000" lvl="2" indent="-228600" rtl="0" fontAlgn="base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300" b="0" i="0" u="none" strike="noStrike" dirty="0">
                    <a:solidFill>
                      <a:srgbClr val="3F3F3F"/>
                    </a:solidFill>
                    <a:effectLst/>
                    <a:latin typeface="Trebuchet MS" panose="020B0603020202020204" pitchFamily="34" charset="0"/>
                  </a:rPr>
                  <a:t>Monthly recorded Temperature values per province per station.</a:t>
                </a:r>
                <a:endParaRPr lang="en-US" sz="1300" b="0" i="0" u="none" strike="noStrike" dirty="0">
                  <a:solidFill>
                    <a:srgbClr val="90C226"/>
                  </a:solidFill>
                  <a:effectLst/>
                  <a:latin typeface="Trebuchet MS" panose="020B0603020202020204" pitchFamily="34" charset="0"/>
                </a:endParaRPr>
              </a:p>
              <a:p>
                <a:pPr marL="1143000" lvl="2" indent="-228600" rtl="0" fontAlgn="base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300" b="0" i="0" u="none" strike="noStrike" dirty="0">
                    <a:solidFill>
                      <a:srgbClr val="3F3F3F"/>
                    </a:solidFill>
                    <a:effectLst/>
                    <a:latin typeface="Trebuchet MS" panose="020B0603020202020204" pitchFamily="34" charset="0"/>
                  </a:rPr>
                  <a:t>Greenhouse Gas Emissions data by source and province. </a:t>
                </a:r>
                <a:endParaRPr lang="en-US" sz="1300" b="0" i="0" u="none" strike="noStrike" dirty="0">
                  <a:solidFill>
                    <a:srgbClr val="90C226"/>
                  </a:solidFill>
                  <a:effectLst/>
                  <a:latin typeface="Trebuchet MS" panose="020B0603020202020204" pitchFamily="34" charset="0"/>
                </a:endParaRPr>
              </a:p>
              <a:p>
                <a:pPr marL="742950" lvl="1" indent="-285750" rtl="0" fontAlgn="base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en-US" sz="1300" b="1" i="0" u="none" strike="noStrike" dirty="0">
                    <a:solidFill>
                      <a:srgbClr val="3F3F3F"/>
                    </a:solidFill>
                    <a:effectLst/>
                    <a:latin typeface="Trebuchet MS" panose="020B0603020202020204" pitchFamily="34" charset="0"/>
                  </a:rPr>
                  <a:t>Global Forest Watch</a:t>
                </a:r>
                <a:endParaRPr lang="en-US" sz="1300" b="1" i="0" u="none" strike="noStrike" dirty="0">
                  <a:solidFill>
                    <a:srgbClr val="90C226"/>
                  </a:solidFill>
                  <a:effectLst/>
                  <a:latin typeface="Trebuchet MS" panose="020B0603020202020204" pitchFamily="34" charset="0"/>
                </a:endParaRPr>
              </a:p>
              <a:p>
                <a:pPr marL="1143000" lvl="2" indent="-228600" rtl="0" fontAlgn="base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300" b="0" i="0" u="none" strike="noStrike" dirty="0">
                    <a:solidFill>
                      <a:srgbClr val="3F3F3F"/>
                    </a:solidFill>
                    <a:effectLst/>
                    <a:latin typeface="Trebuchet MS" panose="020B0603020202020204" pitchFamily="34" charset="0"/>
                  </a:rPr>
                  <a:t>Provincial Deforestation Data (spanning the last 20 years).</a:t>
                </a:r>
                <a:endParaRPr lang="en-US" sz="1300" b="0" i="0" u="none" strike="noStrike" dirty="0">
                  <a:solidFill>
                    <a:srgbClr val="90C226"/>
                  </a:solidFill>
                  <a:effectLst/>
                  <a:latin typeface="Trebuchet MS" panose="020B0603020202020204" pitchFamily="34" charset="0"/>
                </a:endParaRPr>
              </a:p>
              <a:p>
                <a:pPr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br>
                  <a:rPr lang="en-US" sz="1400" b="0" dirty="0">
                    <a:effectLst/>
                    <a:latin typeface="Trebuchet MS" panose="020B0603020202020204" pitchFamily="34" charset="0"/>
                  </a:rPr>
                </a:br>
                <a:r>
                  <a:rPr lang="en-US" sz="1500" b="1" i="0" u="none" strike="noStrike" dirty="0">
                    <a:solidFill>
                      <a:srgbClr val="3F3F3F"/>
                    </a:solidFill>
                    <a:effectLst/>
                    <a:latin typeface="Trebuchet MS" panose="020B0603020202020204" pitchFamily="34" charset="0"/>
                  </a:rPr>
                  <a:t>Relevant Domain Knowledge:</a:t>
                </a:r>
                <a:endParaRPr lang="en-US" sz="1500" b="1" dirty="0">
                  <a:effectLst/>
                  <a:latin typeface="Trebuchet MS" panose="020B0603020202020204" pitchFamily="34" charset="0"/>
                </a:endParaRPr>
              </a:p>
              <a:p>
                <a:pPr rtl="0" fontAlgn="base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300" i="0" u="none" strike="noStrike" dirty="0">
                    <a:solidFill>
                      <a:srgbClr val="3F3F3F"/>
                    </a:solidFill>
                    <a:effectLst/>
                    <a:latin typeface="Trebuchet MS" panose="020B0603020202020204" pitchFamily="34" charset="0"/>
                  </a:rPr>
                  <a:t>Carbon Dioxide Equivalent (CO2 Eq) </a:t>
                </a:r>
                <a:r>
                  <a:rPr lang="en-US" sz="1300" b="0" i="0" u="none" strike="noStrike" dirty="0">
                    <a:solidFill>
                      <a:srgbClr val="3F3F3F"/>
                    </a:solidFill>
                    <a:effectLst/>
                    <a:latin typeface="Trebuchet MS" panose="020B0603020202020204" pitchFamily="34" charset="0"/>
                  </a:rPr>
                  <a:t>- Volumetric measure of Greenhouse gas emissions in Carbon Dioxide Weight in Kilotons. </a:t>
                </a:r>
              </a:p>
              <a:p>
                <a:pPr fontAlgn="base">
                  <a:lnSpc>
                    <a:spcPct val="12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u="none" strike="noStrike" smtClean="0">
                              <a:solidFill>
                                <a:srgbClr val="108A1C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u="none" strike="noStrike" smtClean="0">
                              <a:solidFill>
                                <a:srgbClr val="108A1C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𝑪𝑶</m:t>
                          </m:r>
                          <m:r>
                            <a:rPr lang="en-US" sz="1400" b="1" i="1" u="none" strike="noStrike" smtClean="0">
                              <a:solidFill>
                                <a:srgbClr val="108A1C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b>
                          <m:r>
                            <a:rPr lang="en-US" sz="1400" b="1" i="1" u="none" strike="noStrike" smtClean="0">
                              <a:solidFill>
                                <a:srgbClr val="108A1C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1" i="1" u="none" strike="noStrike" smtClean="0">
                              <a:solidFill>
                                <a:srgbClr val="108A1C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𝑬𝒒</m:t>
                          </m:r>
                          <m:r>
                            <a:rPr lang="en-US" sz="1400" b="1" i="1" u="none" strike="noStrike" smtClean="0">
                              <a:solidFill>
                                <a:srgbClr val="108A1C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1400" b="1" i="1" u="none" strike="noStrike" smtClean="0">
                          <a:solidFill>
                            <a:srgbClr val="108A1C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108A1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400" b="1" i="1">
                                  <a:solidFill>
                                    <a:srgbClr val="108A1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rgbClr val="108A1C"/>
                                  </a:solidFill>
                                  <a:latin typeface="Cambria Math" panose="02040503050406030204" pitchFamily="18" charset="0"/>
                                </a:rPr>
                                <m:t>𝑪𝑶</m:t>
                              </m:r>
                              <m:r>
                                <a:rPr lang="en-US" sz="1400" b="1" i="1">
                                  <a:solidFill>
                                    <a:srgbClr val="108A1C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sub>
                              <m:r>
                                <a:rPr lang="en-US" sz="1400" b="1" i="1">
                                  <a:solidFill>
                                    <a:srgbClr val="108A1C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1400" b="1" i="1" smtClean="0">
                              <a:solidFill>
                                <a:srgbClr val="108A1C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1" i="1">
                              <a:solidFill>
                                <a:srgbClr val="108A1C"/>
                              </a:solidFill>
                              <a:latin typeface="Cambria Math" panose="02040503050406030204" pitchFamily="18" charset="0"/>
                            </a:rPr>
                            <m:t>𝑪𝑶</m:t>
                          </m:r>
                          <m:r>
                            <a:rPr lang="en-US" sz="1400" b="1" i="1" smtClean="0">
                              <a:solidFill>
                                <a:srgbClr val="108A1C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b>
                          <m:d>
                            <m:dPr>
                              <m:ctrlPr>
                                <a:rPr lang="en-US" sz="1400" b="1" i="1">
                                  <a:solidFill>
                                    <a:srgbClr val="108A1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>
                                  <a:solidFill>
                                    <a:srgbClr val="108A1C"/>
                                  </a:solidFill>
                                  <a:latin typeface="Cambria Math" panose="02040503050406030204" pitchFamily="18" charset="0"/>
                                </a:rPr>
                                <m:t>𝑬𝒒</m:t>
                              </m:r>
                            </m:e>
                          </m:d>
                          <m:r>
                            <a:rPr lang="en-US" sz="1400" b="1" i="1" smtClean="0">
                              <a:solidFill>
                                <a:srgbClr val="108A1C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1" i="1" smtClean="0">
                              <a:solidFill>
                                <a:srgbClr val="108A1C"/>
                              </a:solidFill>
                              <a:latin typeface="Cambria Math" panose="02040503050406030204" pitchFamily="18" charset="0"/>
                            </a:rPr>
                            <m:t>𝑪𝑯</m:t>
                          </m:r>
                          <m:r>
                            <a:rPr lang="en-US" sz="1400" b="1" i="1" smtClean="0">
                              <a:solidFill>
                                <a:srgbClr val="108A1C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sz="1400" b="1" i="1" smtClean="0">
                          <a:solidFill>
                            <a:srgbClr val="108A1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1" i="1">
                              <a:solidFill>
                                <a:srgbClr val="108A1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solidFill>
                                <a:srgbClr val="108A1C"/>
                              </a:solidFill>
                              <a:latin typeface="Cambria Math" panose="02040503050406030204" pitchFamily="18" charset="0"/>
                            </a:rPr>
                            <m:t>𝑪𝑶</m:t>
                          </m:r>
                          <m:r>
                            <a:rPr lang="en-US" sz="1400" b="1" i="1">
                              <a:solidFill>
                                <a:srgbClr val="108A1C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b>
                          <m:d>
                            <m:dPr>
                              <m:ctrlPr>
                                <a:rPr lang="en-US" sz="1400" b="1" i="1">
                                  <a:solidFill>
                                    <a:srgbClr val="108A1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>
                                  <a:solidFill>
                                    <a:srgbClr val="108A1C"/>
                                  </a:solidFill>
                                  <a:latin typeface="Cambria Math" panose="02040503050406030204" pitchFamily="18" charset="0"/>
                                </a:rPr>
                                <m:t>𝑬𝒒</m:t>
                              </m:r>
                            </m:e>
                          </m:d>
                          <m:r>
                            <a:rPr lang="en-US" sz="1400" b="1" i="1">
                              <a:solidFill>
                                <a:srgbClr val="108A1C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1" i="1" smtClean="0">
                              <a:solidFill>
                                <a:srgbClr val="108A1C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1400" b="1" i="1" smtClean="0">
                              <a:solidFill>
                                <a:srgbClr val="108A1C"/>
                              </a:solidFill>
                              <a:latin typeface="Cambria Math" panose="02040503050406030204" pitchFamily="18" charset="0"/>
                            </a:rPr>
                            <m:t>𝟐𝟎</m:t>
                          </m:r>
                        </m:sub>
                      </m:sSub>
                      <m:r>
                        <a:rPr lang="en-US" sz="1400" b="1" i="1" smtClean="0">
                          <a:solidFill>
                            <a:srgbClr val="108A1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108A1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solidFill>
                                <a:srgbClr val="108A1C"/>
                              </a:solidFill>
                              <a:latin typeface="Cambria Math" panose="02040503050406030204" pitchFamily="18" charset="0"/>
                            </a:rPr>
                            <m:t>𝑪𝑶</m:t>
                          </m:r>
                          <m:r>
                            <a:rPr lang="en-US" sz="1400" b="1" i="1">
                              <a:solidFill>
                                <a:srgbClr val="108A1C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b>
                          <m:d>
                            <m:dPr>
                              <m:ctrlPr>
                                <a:rPr lang="en-US" sz="1400" b="1" i="1">
                                  <a:solidFill>
                                    <a:srgbClr val="108A1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>
                                  <a:solidFill>
                                    <a:srgbClr val="108A1C"/>
                                  </a:solidFill>
                                  <a:latin typeface="Cambria Math" panose="02040503050406030204" pitchFamily="18" charset="0"/>
                                </a:rPr>
                                <m:t>𝑬𝒒</m:t>
                              </m:r>
                            </m:e>
                          </m:d>
                          <m:r>
                            <a:rPr lang="en-US" sz="1400" b="1" i="1">
                              <a:solidFill>
                                <a:srgbClr val="108A1C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1" i="1" smtClean="0">
                              <a:solidFill>
                                <a:srgbClr val="108A1C"/>
                              </a:solidFill>
                              <a:latin typeface="Cambria Math" panose="02040503050406030204" pitchFamily="18" charset="0"/>
                            </a:rPr>
                            <m:t>𝑪𝑭𝑪𝒔</m:t>
                          </m:r>
                        </m:sub>
                      </m:sSub>
                    </m:oMath>
                  </m:oMathPara>
                </a14:m>
                <a:endParaRPr lang="en-US" sz="1400" b="1" i="0" u="none" strike="noStrike" dirty="0">
                  <a:solidFill>
                    <a:srgbClr val="108A1C"/>
                  </a:solidFill>
                  <a:effectLst/>
                  <a:latin typeface="Noto Sans Symbols"/>
                </a:endParaRPr>
              </a:p>
              <a:p>
                <a:pPr rtl="0" fontAlgn="base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300" i="0" u="none" strike="noStrike" dirty="0">
                    <a:solidFill>
                      <a:srgbClr val="3F3F3F"/>
                    </a:solidFill>
                    <a:effectLst/>
                    <a:latin typeface="Trebuchet MS" panose="020B0603020202020204" pitchFamily="34" charset="0"/>
                  </a:rPr>
                  <a:t>Temperature Departure </a:t>
                </a:r>
                <a:r>
                  <a:rPr lang="en-US" sz="1300" b="0" i="0" u="none" strike="noStrike" dirty="0">
                    <a:solidFill>
                      <a:srgbClr val="3F3F3F"/>
                    </a:solidFill>
                    <a:effectLst/>
                    <a:latin typeface="Trebuchet MS" panose="020B0603020202020204" pitchFamily="34" charset="0"/>
                  </a:rPr>
                  <a:t>- expressed in degrees Celsius, is utilizing data sourced from weather stations situated throughout Canada within a year range reference, which was 1960 - 1990 for our dataset.</a:t>
                </a:r>
              </a:p>
              <a:p>
                <a:pPr algn="ctr" rtl="0" fontAlgn="base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00" b="1" i="1" u="none" strike="noStrike" smtClean="0">
                              <a:solidFill>
                                <a:srgbClr val="108A1C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1" i="1" u="none" strike="noStrike" smtClean="0">
                              <a:solidFill>
                                <a:srgbClr val="108A1C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1300" b="1" i="1" u="none" strike="noStrike" smtClean="0">
                              <a:solidFill>
                                <a:srgbClr val="108A1C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𝒅𝒆𝒑𝒂𝒓𝒕𝒖𝒓𝒆</m:t>
                          </m:r>
                        </m:sub>
                      </m:sSub>
                      <m:r>
                        <a:rPr lang="en-US" sz="1300" b="1" i="1" u="none" strike="noStrike" smtClean="0">
                          <a:solidFill>
                            <a:srgbClr val="108A1C"/>
                          </a:solidFill>
                          <a:effectLst/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1300" b="1" i="1" u="none" strike="noStrike" smtClean="0">
                              <a:solidFill>
                                <a:srgbClr val="108A1C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1" i="1" u="none" strike="noStrike" smtClean="0">
                              <a:solidFill>
                                <a:srgbClr val="108A1C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1300" b="1" i="1" u="none" strike="noStrike" smtClean="0">
                              <a:solidFill>
                                <a:srgbClr val="108A1C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𝒄𝒖𝒓𝒓𝒆𝒏𝒕</m:t>
                          </m:r>
                        </m:sub>
                      </m:sSub>
                      <m:r>
                        <a:rPr lang="en-US" sz="1300" b="1" i="1" u="none" strike="noStrike" smtClean="0">
                          <a:solidFill>
                            <a:srgbClr val="108A1C"/>
                          </a:solidFill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300" b="1" i="1" u="none" strike="noStrike" smtClean="0">
                              <a:solidFill>
                                <a:srgbClr val="108A1C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1" i="1" u="none" strike="noStrike" smtClean="0">
                              <a:solidFill>
                                <a:srgbClr val="108A1C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1300" b="1" i="1" u="none" strike="noStrike" smtClean="0">
                              <a:solidFill>
                                <a:srgbClr val="108A1C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𝒓𝒆𝒇</m:t>
                          </m:r>
                        </m:sub>
                      </m:sSub>
                    </m:oMath>
                  </m:oMathPara>
                </a14:m>
                <a:endParaRPr lang="en-US" sz="1300" b="1" i="0" u="none" strike="noStrike" dirty="0">
                  <a:solidFill>
                    <a:srgbClr val="90C226"/>
                  </a:solidFill>
                  <a:effectLst/>
                  <a:latin typeface="Noto Sans Symbol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B371F2-DBA5-415A-82C8-651F587B85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0" y="1389185"/>
                <a:ext cx="12095284" cy="3845978"/>
              </a:xfrm>
              <a:blipFill>
                <a:blip r:embed="rId2"/>
                <a:stretch>
                  <a:fillRect l="-202"/>
                </a:stretch>
              </a:blipFill>
            </p:spPr>
            <p:txBody>
              <a:bodyPr/>
              <a:lstStyle/>
              <a:p>
                <a:r>
                  <a:rPr lang="en-A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93EAC-1C63-48A8-A1F6-B99D0D21E29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DB856-36DA-450C-BBE3-B505DB80DCC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A761C-7039-4C48-BCE5-1581B37826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7" name="Picture Placeholder 26" descr="A forest with moss and trees&#10;&#10;Description automatically generated with medium confidence">
            <a:extLst>
              <a:ext uri="{FF2B5EF4-FFF2-40B4-BE49-F238E27FC236}">
                <a16:creationId xmlns:a16="http://schemas.microsoft.com/office/drawing/2014/main" id="{E8214738-F28A-7646-8F20-E89087F67E0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30118" b="43831"/>
          <a:stretch/>
        </p:blipFill>
        <p:spPr>
          <a:xfrm>
            <a:off x="1" y="5064369"/>
            <a:ext cx="12192000" cy="1793630"/>
          </a:xfrm>
          <a:scene3d>
            <a:camera prst="orthographicFront"/>
            <a:lightRig rig="threePt" dir="t"/>
          </a:scene3d>
          <a:sp3d>
            <a:bevelT h="107950"/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F42F7F-7679-DEA4-4774-B72B025F6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7478" y="731889"/>
            <a:ext cx="3364522" cy="290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452664"/>
            <a:ext cx="9445869" cy="576035"/>
          </a:xfrm>
        </p:spPr>
        <p:txBody>
          <a:bodyPr>
            <a:noAutofit/>
          </a:bodyPr>
          <a:lstStyle/>
          <a:p>
            <a:r>
              <a:rPr lang="en-US" sz="5000"/>
              <a:t>Greenhouse Gas Breakdown</a:t>
            </a:r>
            <a:endParaRPr lang="en-US" sz="5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93EAC-1C63-48A8-A1F6-B99D0D21E29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DB856-36DA-450C-BBE3-B505DB80DCC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A761C-7039-4C48-BCE5-1581B37826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7" name="Picture Placeholder 26" descr="A forest with moss and trees&#10;&#10;Description automatically generated with medium confidence">
            <a:extLst>
              <a:ext uri="{FF2B5EF4-FFF2-40B4-BE49-F238E27FC236}">
                <a16:creationId xmlns:a16="http://schemas.microsoft.com/office/drawing/2014/main" id="{E8214738-F28A-7646-8F20-E89087F67E0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30118" b="43831"/>
          <a:stretch/>
        </p:blipFill>
        <p:spPr>
          <a:xfrm>
            <a:off x="96716" y="5105804"/>
            <a:ext cx="12192000" cy="1793630"/>
          </a:xfrm>
          <a:scene3d>
            <a:camera prst="orthographicFront"/>
            <a:lightRig rig="threePt" dir="t"/>
          </a:scene3d>
          <a:sp3d>
            <a:bevelT h="107950"/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56634D-1BC3-8CE9-9BCE-98CB9917F3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-1874"/>
          <a:stretch/>
        </p:blipFill>
        <p:spPr>
          <a:xfrm>
            <a:off x="96716" y="1273883"/>
            <a:ext cx="6096000" cy="38319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3E9AFB-1D11-14A4-C038-B40AF7761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0" y="1677402"/>
            <a:ext cx="5802924" cy="283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103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oad in the middle of a forest&#10;&#10;Description automatically generated">
            <a:extLst>
              <a:ext uri="{FF2B5EF4-FFF2-40B4-BE49-F238E27FC236}">
                <a16:creationId xmlns:a16="http://schemas.microsoft.com/office/drawing/2014/main" id="{00E91D2F-8C5E-8957-E81B-D311C73FA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44"/>
            <a:ext cx="12192000" cy="68473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5E0E7C-7B08-A94B-2B73-4470A2258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468"/>
            <a:ext cx="11379942" cy="1019452"/>
          </a:xfrm>
          <a:solidFill>
            <a:schemeClr val="tx1">
              <a:alpha val="89000"/>
            </a:schemeClr>
          </a:solidFill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C62F3-C3DA-E038-AA47-0EAEC36C1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4" y="1246227"/>
            <a:ext cx="11802796" cy="3569281"/>
          </a:xfrm>
          <a:solidFill>
            <a:schemeClr val="tx1">
              <a:alpha val="89000"/>
            </a:schemeClr>
          </a:solidFill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Trebuchet MS" panose="020B0603020202020204" pitchFamily="34" charset="0"/>
              </a:rPr>
              <a:t>Data Manipulation/Transformation:</a:t>
            </a:r>
          </a:p>
          <a:p>
            <a:r>
              <a:rPr lang="en-US" sz="1500" dirty="0">
                <a:solidFill>
                  <a:schemeClr val="bg1"/>
                </a:solidFill>
                <a:latin typeface="Trebuchet MS" panose="020B0603020202020204" pitchFamily="34" charset="0"/>
              </a:rPr>
              <a:t>Examples of data that was extracted which needed to be summarized and transformed: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Trebuchet MS" panose="020B0603020202020204" pitchFamily="34" charset="0"/>
              </a:rPr>
              <a:t>Provincial Temperatures were transformed to Provincial Yearly Temperatures (which applies to Minimum, Maximum and Mean Temperatures of the respective station(s)).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Trebuchet MS" panose="020B0603020202020204" pitchFamily="34" charset="0"/>
              </a:rPr>
              <a:t>Deforestation data was transformed to analyze the average tree loss over all canopy thresholds.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Trebuchet MS" panose="020B0603020202020204" pitchFamily="34" charset="0"/>
              </a:rPr>
              <a:t>Greenhouse Gas data was summarized (Emissions were totaled over all the sources per province as CO2 eq).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r>
              <a:rPr lang="en-CA" sz="2200" b="1" dirty="0">
                <a:solidFill>
                  <a:schemeClr val="bg1"/>
                </a:solidFill>
              </a:rPr>
              <a:t>Data Cleaning &amp; Prep: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500" dirty="0">
                <a:solidFill>
                  <a:schemeClr val="bg1"/>
                </a:solidFill>
                <a:latin typeface="Trebuchet MS" panose="020B0603020202020204" pitchFamily="34" charset="0"/>
              </a:rPr>
              <a:t>Missing &amp; Null Values.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500" dirty="0">
                <a:solidFill>
                  <a:schemeClr val="bg1"/>
                </a:solidFill>
                <a:latin typeface="Trebuchet MS" panose="020B0603020202020204" pitchFamily="34" charset="0"/>
              </a:rPr>
              <a:t>Aggregation by grouping (Region &amp; Year).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500" dirty="0">
                <a:solidFill>
                  <a:schemeClr val="bg1"/>
                </a:solidFill>
                <a:latin typeface="Trebuchet MS" panose="020B0603020202020204" pitchFamily="34" charset="0"/>
              </a:rPr>
              <a:t>Data scraping on Python for over 100+ datasheets.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639D4-6636-142E-6431-228EF9760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60A53-12B0-1481-6A32-3AA9FD46E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/>
              <a:t>The Impact of Greenhouse Gas Emissions on Climate change in Canada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649AE-3029-EF3D-4A55-19716CE7C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2F7FEC-DE37-5390-1622-EBAFEE7ED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" y="4895899"/>
            <a:ext cx="12192000" cy="195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10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field of grass with trees and clouds in the sky&#10;&#10;Description automatically generated">
            <a:extLst>
              <a:ext uri="{FF2B5EF4-FFF2-40B4-BE49-F238E27FC236}">
                <a16:creationId xmlns:a16="http://schemas.microsoft.com/office/drawing/2014/main" id="{E5FBA7B9-58C1-B683-E3BE-8C2566F2B359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/>
          <a:srcRect l="303" t="53615" r="-2702" b="25937"/>
          <a:stretch/>
        </p:blipFill>
        <p:spPr>
          <a:xfrm>
            <a:off x="0" y="11164"/>
            <a:ext cx="12484510" cy="1662113"/>
          </a:xfrm>
        </p:spPr>
      </p:pic>
      <p:sp>
        <p:nvSpPr>
          <p:cNvPr id="50" name="Title 49">
            <a:extLst>
              <a:ext uri="{FF2B5EF4-FFF2-40B4-BE49-F238E27FC236}">
                <a16:creationId xmlns:a16="http://schemas.microsoft.com/office/drawing/2014/main" id="{DECB401E-988F-466F-9DA1-EE593252B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Modelling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B7D868-8C99-41F3-92E4-A7E8A52FA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0A718-7E5A-4370-AFB2-C0EBC1706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050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46DF50A-20DA-6D67-7BA1-296ACB0E11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" t="10890" b="8360"/>
          <a:stretch/>
        </p:blipFill>
        <p:spPr bwMode="auto">
          <a:xfrm>
            <a:off x="1097277" y="2275669"/>
            <a:ext cx="9997441" cy="4080681"/>
          </a:xfrm>
          <a:prstGeom prst="rect">
            <a:avLst/>
          </a:prstGeom>
          <a:noFill/>
          <a:effectLst>
            <a:outerShdw blurRad="63500" sx="101000" sy="101000" algn="ctr" rotWithShape="0">
              <a:prstClr val="black">
                <a:alpha val="40000"/>
              </a:prstClr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339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ower lines with smoke coming out of them&#10;&#10;Description automatically generated">
            <a:extLst>
              <a:ext uri="{FF2B5EF4-FFF2-40B4-BE49-F238E27FC236}">
                <a16:creationId xmlns:a16="http://schemas.microsoft.com/office/drawing/2014/main" id="{FD1FA852-8AFF-3F3A-D088-5B25C07B791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33227" b="30515"/>
          <a:stretch/>
        </p:blipFill>
        <p:spPr>
          <a:xfrm>
            <a:off x="0" y="0"/>
            <a:ext cx="12192000" cy="294576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631132"/>
            <a:ext cx="11118272" cy="1662546"/>
          </a:xfrm>
        </p:spPr>
        <p:txBody>
          <a:bodyPr>
            <a:normAutofit/>
          </a:bodyPr>
          <a:lstStyle/>
          <a:p>
            <a:r>
              <a:rPr lang="en-US" dirty="0"/>
              <a:t>Climate Change Analysis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5A38AF-5F12-4DEB-89DB-4B80B9A251C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8C656-CFD5-4338-8297-78599A48AD5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2D1DB-98A9-477C-8F80-806B56E5CF7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C8717DF-6011-A542-54FC-44846A997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10938"/>
            <a:ext cx="2987745" cy="3558050"/>
          </a:xfrm>
        </p:spPr>
        <p:txBody>
          <a:bodyPr/>
          <a:lstStyle/>
          <a:p>
            <a:r>
              <a:rPr lang="en-CA" dirty="0"/>
              <a:t>	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0E0858-D4DD-443F-87BC-E1FAA9B0B1B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151FB9-3239-4E3F-9182-B00945BBA19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CF335-A06F-480E-9118-2C9F4558C20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095038" y="6356350"/>
            <a:ext cx="109696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2" name="Picture 11" descr="A road in the middle of a forest&#10;&#10;Description automatically generated">
            <a:extLst>
              <a:ext uri="{FF2B5EF4-FFF2-40B4-BE49-F238E27FC236}">
                <a16:creationId xmlns:a16="http://schemas.microsoft.com/office/drawing/2014/main" id="{DF269740-AC03-F750-0A0D-C18450FF6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584"/>
            <a:ext cx="12192000" cy="7092893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4D5BD3CE-CCAD-B58F-F466-ED0471905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774" y="136525"/>
            <a:ext cx="10458450" cy="677007"/>
          </a:xfrm>
          <a:solidFill>
            <a:schemeClr val="tx1">
              <a:alpha val="89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CO2 Emissions across Canada and their sources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10E13B-79E7-7F2A-EA83-3975E21606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6" b="513"/>
          <a:stretch/>
        </p:blipFill>
        <p:spPr>
          <a:xfrm>
            <a:off x="562940" y="813532"/>
            <a:ext cx="11340759" cy="633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320813-5558-D45C-55AE-F553FEA6C5DD}"/>
              </a:ext>
            </a:extLst>
          </p:cNvPr>
          <p:cNvSpPr txBox="1"/>
          <p:nvPr/>
        </p:nvSpPr>
        <p:spPr>
          <a:xfrm>
            <a:off x="799045" y="4866047"/>
            <a:ext cx="54342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Observations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Alberta has the highest emissions in Canada. While Yukon has the lowest emissions which would coincidence with the regional size.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There is a downward trend of CO2 emissions beginning at 2008, which may be due to the Kyoto Green Agreement.</a:t>
            </a:r>
          </a:p>
        </p:txBody>
      </p:sp>
    </p:spTree>
    <p:extLst>
      <p:ext uri="{BB962C8B-B14F-4D97-AF65-F5344CB8AC3E}">
        <p14:creationId xmlns:p14="http://schemas.microsoft.com/office/powerpoint/2010/main" val="2272674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C8717DF-6011-A542-54FC-44846A997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10938"/>
            <a:ext cx="2987745" cy="3558050"/>
          </a:xfrm>
        </p:spPr>
        <p:txBody>
          <a:bodyPr/>
          <a:lstStyle/>
          <a:p>
            <a:r>
              <a:rPr lang="en-CA" dirty="0"/>
              <a:t>	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0E0858-D4DD-443F-87BC-E1FAA9B0B1B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151FB9-3239-4E3F-9182-B00945BBA19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CF335-A06F-480E-9118-2C9F4558C20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095038" y="6356350"/>
            <a:ext cx="109696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2" name="Picture 11" descr="A road in the middle of a forest&#10;&#10;Description automatically generated">
            <a:extLst>
              <a:ext uri="{FF2B5EF4-FFF2-40B4-BE49-F238E27FC236}">
                <a16:creationId xmlns:a16="http://schemas.microsoft.com/office/drawing/2014/main" id="{DF269740-AC03-F750-0A0D-C18450FF6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792"/>
            <a:ext cx="12192000" cy="7092893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4D5BD3CE-CCAD-B58F-F466-ED0471905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774" y="136525"/>
            <a:ext cx="10458450" cy="677007"/>
          </a:xfrm>
          <a:solidFill>
            <a:schemeClr val="tx1">
              <a:alpha val="89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Deforestation/Tree Loss across Canada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347476-5F29-E745-1342-5EEF0E57F5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2"/>
          <a:stretch/>
        </p:blipFill>
        <p:spPr>
          <a:xfrm>
            <a:off x="635041" y="813532"/>
            <a:ext cx="11196556" cy="6332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F238718-3A22-5428-AF3F-3E5E9FF5F45C}"/>
              </a:ext>
            </a:extLst>
          </p:cNvPr>
          <p:cNvSpPr txBox="1"/>
          <p:nvPr/>
        </p:nvSpPr>
        <p:spPr>
          <a:xfrm>
            <a:off x="6209246" y="4599920"/>
            <a:ext cx="54342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Observations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British Columbia has the highest tree loss density in Canada. While Prince Edward Island has the lowest emissions which would coincidence with the regional size.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There is a downward trend of Tree loss beginning at 2008, which </a:t>
            </a:r>
            <a:r>
              <a:rPr lang="en-US" sz="1400">
                <a:solidFill>
                  <a:schemeClr val="bg1"/>
                </a:solidFill>
              </a:rPr>
              <a:t>might attribute to </a:t>
            </a:r>
            <a:r>
              <a:rPr lang="en-US" sz="1400" dirty="0">
                <a:solidFill>
                  <a:schemeClr val="bg1"/>
                </a:solidFill>
              </a:rPr>
              <a:t>the Kyoto Green Agreement.</a:t>
            </a:r>
          </a:p>
        </p:txBody>
      </p:sp>
    </p:spTree>
    <p:extLst>
      <p:ext uri="{BB962C8B-B14F-4D97-AF65-F5344CB8AC3E}">
        <p14:creationId xmlns:p14="http://schemas.microsoft.com/office/powerpoint/2010/main" val="1701341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ark Wood">
      <a:dk1>
        <a:srgbClr val="192A2E"/>
      </a:dk1>
      <a:lt1>
        <a:srgbClr val="FFFFFF"/>
      </a:lt1>
      <a:dk2>
        <a:srgbClr val="936959"/>
      </a:dk2>
      <a:lt2>
        <a:srgbClr val="576466"/>
      </a:lt2>
      <a:accent1>
        <a:srgbClr val="192A2E"/>
      </a:accent1>
      <a:accent2>
        <a:srgbClr val="41536D"/>
      </a:accent2>
      <a:accent3>
        <a:srgbClr val="7F3A33"/>
      </a:accent3>
      <a:accent4>
        <a:srgbClr val="B2714B"/>
      </a:accent4>
      <a:accent5>
        <a:srgbClr val="D5C9BD"/>
      </a:accent5>
      <a:accent6>
        <a:srgbClr val="8D9C95"/>
      </a:accent6>
      <a:hlink>
        <a:srgbClr val="EAEAEA"/>
      </a:hlink>
      <a:folHlink>
        <a:srgbClr val="954F72"/>
      </a:folHlink>
    </a:clrScheme>
    <a:fontScheme name="Dark Wood">
      <a:majorFont>
        <a:latin typeface="Bodoni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rk Wood Template_Win32_AP_v2.potx" id="{B9172EDA-FE51-408A-92F2-9CD3D813CA97}" vid="{185EE45A-9B88-4674-B175-0BCC18C71E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71BCEA-BFD4-4A19-A553-5C9F87CB8F2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594F112-2C18-4A4B-8670-27820EBCA1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1EA95FB-CA08-49B7-ACB3-F9D3CF51D93A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Dark wood presentation</Template>
  <TotalTime>624</TotalTime>
  <Words>680</Words>
  <Application>Microsoft Office PowerPoint</Application>
  <PresentationFormat>Widescreen</PresentationFormat>
  <Paragraphs>155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Avenir Next LT Pro</vt:lpstr>
      <vt:lpstr>Bodoni MT</vt:lpstr>
      <vt:lpstr>Calibri</vt:lpstr>
      <vt:lpstr>Cambria Math</vt:lpstr>
      <vt:lpstr>Noto Sans Symbols</vt:lpstr>
      <vt:lpstr>Trebuchet MS</vt:lpstr>
      <vt:lpstr>Office Theme</vt:lpstr>
      <vt:lpstr>The Impact of Greenhouse Gas Emissions and Deforestation on Climate Change in Canada</vt:lpstr>
      <vt:lpstr>Introduction</vt:lpstr>
      <vt:lpstr>Data Sources &amp; Domain Knowledge</vt:lpstr>
      <vt:lpstr>Greenhouse Gas Breakdown</vt:lpstr>
      <vt:lpstr>Data Manipulation</vt:lpstr>
      <vt:lpstr>Data Modelling</vt:lpstr>
      <vt:lpstr>Climate Change Analysis</vt:lpstr>
      <vt:lpstr>CO2 Emissions across Canada and their sources</vt:lpstr>
      <vt:lpstr>Deforestation/Tree Loss across Canada</vt:lpstr>
      <vt:lpstr>Temperature Fluctuations and Departures in Canada</vt:lpstr>
      <vt:lpstr>Analyzing the trends in Canada</vt:lpstr>
      <vt:lpstr>Temperature, Deforestation and CO2 Emissions</vt:lpstr>
      <vt:lpstr>Analyzing Sample Regions</vt:lpstr>
      <vt:lpstr>Analyzing Regional Fluctuations ON </vt:lpstr>
      <vt:lpstr>Analyzing Regional Fluctuations YU </vt:lpstr>
      <vt:lpstr>Final Dashboard</vt:lpstr>
      <vt:lpstr>Predictive Modeling</vt:lpstr>
      <vt:lpstr>Predictive Model Results</vt:lpstr>
      <vt:lpstr>Predictive Model Results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Impact of Greenhouse Gas Emissions on Climate change in Canada</dc:title>
  <dc:creator>Mahum Khokhar</dc:creator>
  <cp:lastModifiedBy>Qassim Nasir</cp:lastModifiedBy>
  <cp:revision>63</cp:revision>
  <dcterms:created xsi:type="dcterms:W3CDTF">2023-12-05T23:35:59Z</dcterms:created>
  <dcterms:modified xsi:type="dcterms:W3CDTF">2023-12-08T23:58:20Z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